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4" r:id="rId2"/>
    <p:sldId id="370" r:id="rId3"/>
    <p:sldId id="305" r:id="rId4"/>
    <p:sldId id="311" r:id="rId5"/>
    <p:sldId id="395" r:id="rId6"/>
    <p:sldId id="396" r:id="rId7"/>
    <p:sldId id="378" r:id="rId8"/>
    <p:sldId id="384" r:id="rId9"/>
    <p:sldId id="385" r:id="rId10"/>
    <p:sldId id="386" r:id="rId11"/>
    <p:sldId id="352" r:id="rId12"/>
    <p:sldId id="374" r:id="rId13"/>
    <p:sldId id="375" r:id="rId14"/>
    <p:sldId id="330" r:id="rId15"/>
    <p:sldId id="387" r:id="rId16"/>
    <p:sldId id="331" r:id="rId17"/>
    <p:sldId id="388" r:id="rId18"/>
    <p:sldId id="329" r:id="rId19"/>
    <p:sldId id="389" r:id="rId20"/>
    <p:sldId id="354" r:id="rId21"/>
    <p:sldId id="390" r:id="rId22"/>
    <p:sldId id="333" r:id="rId23"/>
    <p:sldId id="391" r:id="rId24"/>
    <p:sldId id="360" r:id="rId25"/>
    <p:sldId id="346" r:id="rId26"/>
    <p:sldId id="361" r:id="rId27"/>
  </p:sldIdLst>
  <p:sldSz cx="16256000" cy="9015413"/>
  <p:notesSz cx="6797675" cy="9926638"/>
  <p:defaultTextStyle>
    <a:defPPr>
      <a:defRPr lang="en-US"/>
    </a:defPPr>
    <a:lvl1pPr algn="l" defTabSz="7218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721898" algn="l" defTabSz="7218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443799" algn="l" defTabSz="7218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2165697" algn="l" defTabSz="7218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887597" algn="l" defTabSz="7218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3609496" algn="l" defTabSz="1443799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4331394" algn="l" defTabSz="1443799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5053294" algn="l" defTabSz="1443799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5775193" algn="l" defTabSz="1443799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5" userDrawn="1">
          <p15:clr>
            <a:srgbClr val="A4A3A4"/>
          </p15:clr>
        </p15:guide>
        <p15:guide id="2" pos="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mes" initials="AG" lastIdx="2" clrIdx="0">
    <p:extLst>
      <p:ext uri="{19B8F6BF-5375-455C-9EA6-DF929625EA0E}">
        <p15:presenceInfo xmlns:p15="http://schemas.microsoft.com/office/powerpoint/2012/main" userId="S-1-5-21-923923422-2977035956-728324303-12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F1"/>
    <a:srgbClr val="FFFF00"/>
    <a:srgbClr val="AF65A1"/>
    <a:srgbClr val="7030A0"/>
    <a:srgbClr val="834577"/>
    <a:srgbClr val="604A7B"/>
    <a:srgbClr val="532B4B"/>
    <a:srgbClr val="65355C"/>
    <a:srgbClr val="403152"/>
    <a:srgbClr val="31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73" autoAdjust="0"/>
    <p:restoredTop sz="95407" autoAdjust="0"/>
  </p:normalViewPr>
  <p:slideViewPr>
    <p:cSldViewPr snapToGrid="0" snapToObjects="1">
      <p:cViewPr varScale="1">
        <p:scale>
          <a:sx n="88" d="100"/>
          <a:sy n="88" d="100"/>
        </p:scale>
        <p:origin x="474" y="84"/>
      </p:cViewPr>
      <p:guideLst>
        <p:guide orient="horz" pos="1955"/>
        <p:guide pos="108"/>
      </p:guideLst>
    </p:cSldViewPr>
  </p:slideViewPr>
  <p:outlineViewPr>
    <p:cViewPr>
      <p:scale>
        <a:sx n="33" d="100"/>
        <a:sy n="33" d="100"/>
      </p:scale>
      <p:origin x="0" y="-373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716"/>
    </p:cViewPr>
  </p:sorter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1811307108767"/>
          <c:y val="0"/>
          <c:w val="0.59712508543296916"/>
          <c:h val="0.94766664212955187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solidFill>
                <a:srgbClr val="673F9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46-4664-94ED-6698F72F0734}"/>
              </c:ext>
            </c:extLst>
          </c:dPt>
          <c:dPt>
            <c:idx val="1"/>
            <c:bubble3D val="0"/>
            <c:spPr>
              <a:solidFill>
                <a:srgbClr val="3EB5E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46-4664-94ED-6698F72F0734}"/>
              </c:ext>
            </c:extLst>
          </c:dPt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46-4664-94ED-6698F72F0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solidFill>
                <a:srgbClr val="7E80E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ED3-4323-8601-3450220D15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ED3-4323-8601-3450220D1521}"/>
              </c:ext>
            </c:extLst>
          </c:dPt>
          <c:dLbls>
            <c:dLbl>
              <c:idx val="0"/>
              <c:layout>
                <c:manualLayout>
                  <c:x val="-0.12705009403707748"/>
                  <c:y val="-9.1383151425851059E-2"/>
                </c:manualLayout>
              </c:layout>
              <c:spPr>
                <a:xfrm>
                  <a:off x="1396251" y="730561"/>
                  <a:ext cx="473075" cy="43148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68840"/>
                        <a:gd name="adj2" fmla="val 59077"/>
                      </a:avLst>
                    </a:prstGeom>
                  </c15:spPr>
                  <c15:layout>
                    <c:manualLayout>
                      <c:w val="0.19316800011759741"/>
                      <c:h val="0.20030620435194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3-4323-8601-3450220D1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3-4323-8601-3450220D152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1"/>
                <c:pt idx="0">
                  <c:v>Católicos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56.193806193806196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D3-4323-8601-3450220D1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solidFill>
                <a:srgbClr val="693A76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ED3-4323-8601-3450220D15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ED3-4323-8601-3450220D1521}"/>
              </c:ext>
            </c:extLst>
          </c:dPt>
          <c:dLbls>
            <c:dLbl>
              <c:idx val="0"/>
              <c:layout>
                <c:manualLayout>
                  <c:x val="-0.10112191174152747"/>
                  <c:y val="5.8956639773976992E-2"/>
                </c:manualLayout>
              </c:layout>
              <c:spPr>
                <a:xfrm>
                  <a:off x="1394755" y="663517"/>
                  <a:ext cx="434975" cy="393382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wrap="none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74067"/>
                        <a:gd name="adj2" fmla="val 47618"/>
                      </a:avLst>
                    </a:prstGeom>
                  </c15:spPr>
                  <c15:layout>
                    <c:manualLayout>
                      <c:w val="0.17761084574571034"/>
                      <c:h val="0.18261914278565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3-4323-8601-3450220D1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3-4323-8601-3450220D15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Evangélicos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D3-4323-8601-3450220D1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6626345552671E-2"/>
          <c:y val="4.4905023585685641E-2"/>
          <c:w val="0.70928212865463836"/>
          <c:h val="0.85357981637195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Concorda totalmente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Planilha1!$B$2:$G$2</c:f>
              <c:numCache>
                <c:formatCode>General</c:formatCode>
                <c:ptCount val="6"/>
                <c:pt idx="0">
                  <c:v>55</c:v>
                </c:pt>
                <c:pt idx="1">
                  <c:v>52</c:v>
                </c:pt>
                <c:pt idx="2" formatCode="0">
                  <c:v>56.793206793206799</c:v>
                </c:pt>
                <c:pt idx="4" formatCode="0">
                  <c:v>53.200419727177341</c:v>
                </c:pt>
                <c:pt idx="5" formatCode="0">
                  <c:v>60.057197330791233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1-4125-999F-5790B6588DAC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Concorda em parte</c:v>
                </c:pt>
              </c:strCache>
            </c:strRef>
          </c:tx>
          <c:spPr>
            <a:solidFill>
              <a:srgbClr val="6B7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Planilha1!$B$3:$G$3</c:f>
              <c:numCache>
                <c:formatCode>General</c:formatCode>
                <c:ptCount val="6"/>
                <c:pt idx="0">
                  <c:v>23</c:v>
                </c:pt>
                <c:pt idx="1">
                  <c:v>24</c:v>
                </c:pt>
                <c:pt idx="2" formatCode="0">
                  <c:v>19.980019980019982</c:v>
                </c:pt>
                <c:pt idx="4" formatCode="0">
                  <c:v>18.153200419727177</c:v>
                </c:pt>
                <c:pt idx="5" formatCode="0">
                  <c:v>21.63965681601525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1-4125-999F-5790B6588DAC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Nem concorda/ nem discorda</c:v>
                </c:pt>
              </c:strCache>
            </c:strRef>
          </c:tx>
          <c:spPr>
            <a:solidFill>
              <a:srgbClr val="EB97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Planilha1!$B$4:$G$4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 formatCode="0">
                  <c:v>3.3466533466533464</c:v>
                </c:pt>
                <c:pt idx="4" formatCode="0">
                  <c:v>3.147953830010493</c:v>
                </c:pt>
                <c:pt idx="5" formatCode="0">
                  <c:v>3.5271687321258343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B1-4125-999F-5790B6588DAC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Discorda em parte</c:v>
                </c:pt>
              </c:strCache>
            </c:strRef>
          </c:tx>
          <c:spPr>
            <a:solidFill>
              <a:srgbClr val="D391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Planilha1!$B$5:$G$5</c:f>
              <c:numCache>
                <c:formatCode>General</c:formatCode>
                <c:ptCount val="6"/>
                <c:pt idx="0">
                  <c:v>4</c:v>
                </c:pt>
                <c:pt idx="1">
                  <c:v>10</c:v>
                </c:pt>
                <c:pt idx="2" formatCode="0">
                  <c:v>8.5414585414585407</c:v>
                </c:pt>
                <c:pt idx="4" formatCode="0">
                  <c:v>9.8635886673662121</c:v>
                </c:pt>
                <c:pt idx="5" formatCode="0">
                  <c:v>7.3403241182078167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B1-4125-999F-5790B6588DAC}"/>
            </c:ext>
          </c:extLst>
        </c:ser>
        <c:ser>
          <c:idx val="4"/>
          <c:order val="4"/>
          <c:tx>
            <c:strRef>
              <c:f>Planilha1!$A$6</c:f>
              <c:strCache>
                <c:ptCount val="1"/>
                <c:pt idx="0">
                  <c:v>Discorda totalmente</c:v>
                </c:pt>
              </c:strCache>
            </c:strRef>
          </c:tx>
          <c:spPr>
            <a:solidFill>
              <a:srgbClr val="9D5E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Planilha1!$B$6:$G$6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 formatCode="0">
                  <c:v>9.3906093906093897</c:v>
                </c:pt>
                <c:pt idx="4" formatCode="0">
                  <c:v>14.060860440713535</c:v>
                </c:pt>
                <c:pt idx="5" formatCode="0">
                  <c:v>5.1477597712106773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1-4125-999F-5790B6588DAC}"/>
            </c:ext>
          </c:extLst>
        </c:ser>
        <c:ser>
          <c:idx val="5"/>
          <c:order val="5"/>
          <c:tx>
            <c:strRef>
              <c:f>Planilha1!$A$7</c:f>
              <c:strCache>
                <c:ptCount val="1"/>
                <c:pt idx="0">
                  <c:v>Não sabe/ não respondeu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8.8702146636394918E-3"/>
                  <c:y val="1.03354262770648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9-4312-8C76-3D7064DA76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Planilha1!$B$7:$G$7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 formatCode="0">
                  <c:v>1.948051948051948</c:v>
                </c:pt>
                <c:pt idx="4" formatCode="0">
                  <c:v>1.5739769150052465</c:v>
                </c:pt>
                <c:pt idx="5" formatCode="0">
                  <c:v>2.2878932316491896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B1-4125-999F-5790B6588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91158424"/>
        <c:axId val="391156464"/>
      </c:barChart>
      <c:catAx>
        <c:axId val="39115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pt-BR"/>
          </a:p>
        </c:txPr>
        <c:crossAx val="391156464"/>
        <c:crosses val="max"/>
        <c:auto val="1"/>
        <c:lblAlgn val="ctr"/>
        <c:lblOffset val="100"/>
        <c:noMultiLvlLbl val="0"/>
      </c:catAx>
      <c:valAx>
        <c:axId val="391156464"/>
        <c:scaling>
          <c:orientation val="maxMin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1584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451357040507672"/>
          <c:y val="0.1090425962831543"/>
          <c:w val="0.24468238466331713"/>
          <c:h val="0.74673770005329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06626345552671E-2"/>
          <c:y val="4.4905023585685641E-2"/>
          <c:w val="0.70928212865463836"/>
          <c:h val="0.85357981637195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Concorda totalmente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Planilha1!$B$2:$G$2</c:f>
              <c:numCache>
                <c:formatCode>General</c:formatCode>
                <c:ptCount val="6"/>
                <c:pt idx="0">
                  <c:v>46</c:v>
                </c:pt>
                <c:pt idx="1">
                  <c:v>47</c:v>
                </c:pt>
                <c:pt idx="2" formatCode="0">
                  <c:v>45</c:v>
                </c:pt>
                <c:pt idx="4" formatCode="0">
                  <c:v>47.009443861490027</c:v>
                </c:pt>
                <c:pt idx="5" formatCode="0">
                  <c:v>44.041944709246899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B-4778-A7B5-A3376A8421B7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Concorda em parte</c:v>
                </c:pt>
              </c:strCache>
            </c:strRef>
          </c:tx>
          <c:spPr>
            <a:solidFill>
              <a:srgbClr val="6B7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Planilha1!$B$3:$G$3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 formatCode="0">
                  <c:v>25</c:v>
                </c:pt>
                <c:pt idx="4" formatCode="0">
                  <c:v>23.399790136411333</c:v>
                </c:pt>
                <c:pt idx="5" formatCode="0">
                  <c:v>26.31077216396568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2B-4778-A7B5-A3376A8421B7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Nem concorda/ nem discorda</c:v>
                </c:pt>
              </c:strCache>
            </c:strRef>
          </c:tx>
          <c:spPr>
            <a:solidFill>
              <a:srgbClr val="EB97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Planilha1!$B$4:$G$4</c:f>
              <c:numCache>
                <c:formatCode>General</c:formatCode>
                <c:ptCount val="6"/>
                <c:pt idx="0">
                  <c:v>9</c:v>
                </c:pt>
                <c:pt idx="1">
                  <c:v>6</c:v>
                </c:pt>
                <c:pt idx="2" formatCode="0">
                  <c:v>4</c:v>
                </c:pt>
                <c:pt idx="4" formatCode="0">
                  <c:v>3.5676810073452256</c:v>
                </c:pt>
                <c:pt idx="5" formatCode="0">
                  <c:v>4.0991420400381315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2B-4778-A7B5-A3376A8421B7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Discorda em parte</c:v>
                </c:pt>
              </c:strCache>
            </c:strRef>
          </c:tx>
          <c:spPr>
            <a:solidFill>
              <a:srgbClr val="D391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Planilha1!$B$5:$G$5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 formatCode="0">
                  <c:v>12</c:v>
                </c:pt>
                <c:pt idx="4" formatCode="0">
                  <c:v>9.8635886673662121</c:v>
                </c:pt>
                <c:pt idx="5" formatCode="0">
                  <c:v>13.441372735938989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2B-4778-A7B5-A3376A8421B7}"/>
            </c:ext>
          </c:extLst>
        </c:ser>
        <c:ser>
          <c:idx val="4"/>
          <c:order val="4"/>
          <c:tx>
            <c:strRef>
              <c:f>Planilha1!$A$6</c:f>
              <c:strCache>
                <c:ptCount val="1"/>
                <c:pt idx="0">
                  <c:v>Discorda totalmente</c:v>
                </c:pt>
              </c:strCache>
            </c:strRef>
          </c:tx>
          <c:spPr>
            <a:solidFill>
              <a:srgbClr val="9D5E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Planilha1!$B$6:$G$6</c:f>
              <c:numCache>
                <c:formatCode>General</c:formatCode>
                <c:ptCount val="6"/>
                <c:pt idx="0">
                  <c:v>7</c:v>
                </c:pt>
                <c:pt idx="1">
                  <c:v>7</c:v>
                </c:pt>
                <c:pt idx="2" formatCode="0">
                  <c:v>11</c:v>
                </c:pt>
                <c:pt idx="4" formatCode="0">
                  <c:v>13.011542497376706</c:v>
                </c:pt>
                <c:pt idx="5" formatCode="0">
                  <c:v>8.3889418493803625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2B-4778-A7B5-A3376A8421B7}"/>
            </c:ext>
          </c:extLst>
        </c:ser>
        <c:ser>
          <c:idx val="5"/>
          <c:order val="5"/>
          <c:tx>
            <c:strRef>
              <c:f>Planilha1!$A$7</c:f>
              <c:strCache>
                <c:ptCount val="1"/>
                <c:pt idx="0">
                  <c:v>Não sabe/ não respondeu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Planilha1!$B$1:$G$1</c:f>
              <c:strCache>
                <c:ptCount val="6"/>
                <c:pt idx="0">
                  <c:v>2009</c:v>
                </c:pt>
                <c:pt idx="1">
                  <c:v>2013</c:v>
                </c:pt>
                <c:pt idx="2">
                  <c:v>2018</c:v>
                </c:pt>
                <c:pt idx="4">
                  <c:v>Homens</c:v>
                </c:pt>
                <c:pt idx="5">
                  <c:v>Mulheres</c:v>
                </c:pt>
              </c:strCache>
            </c:strRef>
          </c:cat>
          <c:val>
            <c:numRef>
              <c:f>Planilha1!$B$7:$G$7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 formatCode="0">
                  <c:v>3</c:v>
                </c:pt>
                <c:pt idx="4" formatCode="0">
                  <c:v>3.147953830010493</c:v>
                </c:pt>
                <c:pt idx="5" formatCode="0">
                  <c:v>3.7178265014299336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B-4778-A7B5-A3376A8421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91158032"/>
        <c:axId val="391161168"/>
      </c:barChart>
      <c:catAx>
        <c:axId val="3911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pt-BR"/>
          </a:p>
        </c:txPr>
        <c:crossAx val="391161168"/>
        <c:crosses val="max"/>
        <c:auto val="1"/>
        <c:lblAlgn val="ctr"/>
        <c:lblOffset val="100"/>
        <c:noMultiLvlLbl val="0"/>
      </c:catAx>
      <c:valAx>
        <c:axId val="391161168"/>
        <c:scaling>
          <c:orientation val="maxMin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1580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451357040507672"/>
          <c:y val="0.10622381109966579"/>
          <c:w val="0.24468238466331713"/>
          <c:h val="0.74673770005329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234584816359502E-2"/>
          <c:y val="4.617946961116523E-2"/>
          <c:w val="0.67599465469108522"/>
          <c:h val="0.85357981637195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Concorda totalmente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2009</c:v>
                </c:pt>
                <c:pt idx="1">
                  <c:v>2018</c:v>
                </c:pt>
                <c:pt idx="3">
                  <c:v>Homens</c:v>
                </c:pt>
                <c:pt idx="4">
                  <c:v>Mulheres</c:v>
                </c:pt>
              </c:strCache>
            </c:strRef>
          </c:cat>
          <c:val>
            <c:numRef>
              <c:f>Planilha1!$B$2:$F$2</c:f>
              <c:numCache>
                <c:formatCode>General</c:formatCode>
                <c:ptCount val="5"/>
                <c:pt idx="0">
                  <c:v>52</c:v>
                </c:pt>
                <c:pt idx="1">
                  <c:v>54</c:v>
                </c:pt>
                <c:pt idx="3" formatCode="0">
                  <c:v>52.780692549842598</c:v>
                </c:pt>
                <c:pt idx="4" formatCode="0">
                  <c:v>54.909437559580553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B1-4125-999F-5790B6588DAC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Concorda em parte</c:v>
                </c:pt>
              </c:strCache>
            </c:strRef>
          </c:tx>
          <c:spPr>
            <a:solidFill>
              <a:srgbClr val="6B71C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2009</c:v>
                </c:pt>
                <c:pt idx="1">
                  <c:v>2018</c:v>
                </c:pt>
                <c:pt idx="3">
                  <c:v>Homens</c:v>
                </c:pt>
                <c:pt idx="4">
                  <c:v>Mulheres</c:v>
                </c:pt>
              </c:strCache>
            </c:strRef>
          </c:cat>
          <c:val>
            <c:numRef>
              <c:f>Planilha1!$B$3:$F$3</c:f>
              <c:numCache>
                <c:formatCode>General</c:formatCode>
                <c:ptCount val="5"/>
                <c:pt idx="0">
                  <c:v>31</c:v>
                </c:pt>
                <c:pt idx="1">
                  <c:v>27</c:v>
                </c:pt>
                <c:pt idx="3" formatCode="0">
                  <c:v>25.603357817418676</c:v>
                </c:pt>
                <c:pt idx="4" formatCode="0">
                  <c:v>27.645376549094376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1-4125-999F-5790B6588DAC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Nem concorda/ nem discorda</c:v>
                </c:pt>
              </c:strCache>
            </c:strRef>
          </c:tx>
          <c:spPr>
            <a:solidFill>
              <a:srgbClr val="EB97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2009</c:v>
                </c:pt>
                <c:pt idx="1">
                  <c:v>2018</c:v>
                </c:pt>
                <c:pt idx="3">
                  <c:v>Homens</c:v>
                </c:pt>
                <c:pt idx="4">
                  <c:v>Mulheres</c:v>
                </c:pt>
              </c:strCache>
            </c:strRef>
          </c:cat>
          <c:val>
            <c:numRef>
              <c:f>Planilha1!$B$4:$F$4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3" formatCode="0">
                  <c:v>3.5676810073452256</c:v>
                </c:pt>
                <c:pt idx="4" formatCode="0">
                  <c:v>3.4318398474737846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B1-4125-999F-5790B6588DAC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Discorda em parte</c:v>
                </c:pt>
              </c:strCache>
            </c:strRef>
          </c:tx>
          <c:spPr>
            <a:solidFill>
              <a:srgbClr val="D391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3979235403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17-44C1-84FC-F8EDF46D3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2009</c:v>
                </c:pt>
                <c:pt idx="1">
                  <c:v>2018</c:v>
                </c:pt>
                <c:pt idx="3">
                  <c:v>Homens</c:v>
                </c:pt>
                <c:pt idx="4">
                  <c:v>Mulheres</c:v>
                </c:pt>
              </c:strCache>
            </c:strRef>
          </c:cat>
          <c:val>
            <c:numRef>
              <c:f>Planilha1!$B$5:$F$5</c:f>
              <c:numCache>
                <c:formatCode>General</c:formatCode>
                <c:ptCount val="5"/>
                <c:pt idx="0">
                  <c:v>2</c:v>
                </c:pt>
                <c:pt idx="1">
                  <c:v>7</c:v>
                </c:pt>
                <c:pt idx="3" formatCode="0">
                  <c:v>8.0797481636935995</c:v>
                </c:pt>
                <c:pt idx="4" formatCode="0">
                  <c:v>6.6730219256434697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B1-4125-999F-5790B6588DAC}"/>
            </c:ext>
          </c:extLst>
        </c:ser>
        <c:ser>
          <c:idx val="4"/>
          <c:order val="4"/>
          <c:tx>
            <c:strRef>
              <c:f>Planilha1!$A$6</c:f>
              <c:strCache>
                <c:ptCount val="1"/>
                <c:pt idx="0">
                  <c:v>Discorda totalmente</c:v>
                </c:pt>
              </c:strCache>
            </c:strRef>
          </c:tx>
          <c:spPr>
            <a:solidFill>
              <a:srgbClr val="9D5E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2009</c:v>
                </c:pt>
                <c:pt idx="1">
                  <c:v>2018</c:v>
                </c:pt>
                <c:pt idx="3">
                  <c:v>Homens</c:v>
                </c:pt>
                <c:pt idx="4">
                  <c:v>Mulheres</c:v>
                </c:pt>
              </c:strCache>
            </c:strRef>
          </c:cat>
          <c:val>
            <c:numRef>
              <c:f>Planilha1!$B$6:$F$6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3" formatCode="0">
                  <c:v>7.7649527806925498</c:v>
                </c:pt>
                <c:pt idx="4" formatCode="0">
                  <c:v>5.0524308865586276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B1-4125-999F-5790B6588DAC}"/>
            </c:ext>
          </c:extLst>
        </c:ser>
        <c:ser>
          <c:idx val="5"/>
          <c:order val="5"/>
          <c:tx>
            <c:strRef>
              <c:f>Planilha1!$A$7</c:f>
              <c:strCache>
                <c:ptCount val="1"/>
                <c:pt idx="0">
                  <c:v>Não sabe/ não respondeu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13979235403415E-2"/>
                  <c:y val="1.03354262770648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17-44C1-84FC-F8EDF46D310E}"/>
                </c:ext>
              </c:extLst>
            </c:dLbl>
            <c:dLbl>
              <c:idx val="4"/>
              <c:layout>
                <c:manualLayout>
                  <c:x val="-8.8702146636394918E-3"/>
                  <c:y val="1.033542627706481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89-4312-8C76-3D7064DA76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2009</c:v>
                </c:pt>
                <c:pt idx="1">
                  <c:v>2018</c:v>
                </c:pt>
                <c:pt idx="3">
                  <c:v>Homens</c:v>
                </c:pt>
                <c:pt idx="4">
                  <c:v>Mulheres</c:v>
                </c:pt>
              </c:strCache>
            </c:strRef>
          </c:cat>
          <c:val>
            <c:numRef>
              <c:f>Planilha1!$B$7:$F$7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3" formatCode="0">
                  <c:v>2.2035676810073452</c:v>
                </c:pt>
                <c:pt idx="4" formatCode="0">
                  <c:v>2.2878932316491896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B1-4125-999F-5790B6588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91157640"/>
        <c:axId val="391159208"/>
      </c:barChart>
      <c:catAx>
        <c:axId val="39115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ea typeface="+mn-ea"/>
                <a:cs typeface="+mn-cs"/>
              </a:defRPr>
            </a:pPr>
            <a:endParaRPr lang="pt-BR"/>
          </a:p>
        </c:txPr>
        <c:crossAx val="391159208"/>
        <c:crosses val="max"/>
        <c:auto val="1"/>
        <c:lblAlgn val="ctr"/>
        <c:lblOffset val="100"/>
        <c:noMultiLvlLbl val="0"/>
      </c:catAx>
      <c:valAx>
        <c:axId val="391159208"/>
        <c:scaling>
          <c:orientation val="maxMin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1157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451357040507672"/>
          <c:y val="0.10622381109966579"/>
          <c:w val="0.24468238466331713"/>
          <c:h val="0.74673770005329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5224643124995"/>
          <c:y val="3.1358176067692992E-2"/>
          <c:w val="0.37011478595716962"/>
          <c:h val="0.888225496371446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8ED-4484-A18B-F36C76BD91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>
                    <a:solidFill>
                      <a:schemeClr val="bg1"/>
                    </a:solidFill>
                    <a:latin typeface="Impact" panose="020B080603090205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Garantir a distribuição gratuita de medicamentos na rede pública</c:v>
                </c:pt>
                <c:pt idx="1">
                  <c:v>Criar medidas para ajudar os municípios a diminuírem o tempo entre a marcação e realização de consultas e exames</c:v>
                </c:pt>
                <c:pt idx="2">
                  <c:v>Garantir que os municípios disponibilizem equipes de atendimento especializadas em saúde da mulher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9.6</c:v>
                </c:pt>
                <c:pt idx="1">
                  <c:v>9.5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1-457F-BE0D-AB789B2D619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Homens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8.228344378730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24-466D-9B52-8A49B29BB177}"/>
                </c:ext>
              </c:extLst>
            </c:dLbl>
            <c:dLbl>
              <c:idx val="1"/>
              <c:layout>
                <c:manualLayout>
                  <c:x val="-8.0276530524202583E-2"/>
                  <c:y val="-5.1774555855651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24-466D-9B52-8A49B29BB177}"/>
                </c:ext>
              </c:extLst>
            </c:dLbl>
            <c:dLbl>
              <c:idx val="2"/>
              <c:layout>
                <c:manualLayout>
                  <c:x val="-8.0276530524202583E-2"/>
                  <c:y val="-2.8234321968223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24-466D-9B52-8A49B29BB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Garantir a distribuição gratuita de medicamentos na rede pública</c:v>
                </c:pt>
                <c:pt idx="1">
                  <c:v>Criar medidas para ajudar os municípios a diminuírem o tempo entre a marcação e realização de consultas e exames</c:v>
                </c:pt>
                <c:pt idx="2">
                  <c:v>Garantir que os municípios disponibilizem equipes de atendimento especializadas em saúde da mulher</c:v>
                </c:pt>
              </c:strCache>
            </c:strRef>
          </c:cat>
          <c:val>
            <c:numRef>
              <c:f>Plan1!$C$2:$C$4</c:f>
              <c:numCache>
                <c:formatCode>###0.0</c:formatCode>
                <c:ptCount val="3"/>
                <c:pt idx="0">
                  <c:v>9.5834207764952772</c:v>
                </c:pt>
                <c:pt idx="1">
                  <c:v>9.5246589716684156</c:v>
                </c:pt>
                <c:pt idx="2">
                  <c:v>9.4616998950682056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4-466D-9B52-8A49B29BB17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Mulheres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6.4221224419362219E-2"/>
                  <c:y val="2.223700241649505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24-466D-9B52-8A49B29BB177}"/>
                </c:ext>
              </c:extLst>
            </c:dLbl>
            <c:dLbl>
              <c:idx val="1"/>
              <c:layout>
                <c:manualLayout>
                  <c:x val="-8.2283443787307647E-2"/>
                  <c:y val="1.03549111711303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24-466D-9B52-8A49B29BB177}"/>
                </c:ext>
              </c:extLst>
            </c:dLbl>
            <c:dLbl>
              <c:idx val="2"/>
              <c:layout>
                <c:manualLayout>
                  <c:x val="-7.2248877471782325E-2"/>
                  <c:y val="2.223700241649505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24-466D-9B52-8A49B29BB1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Garantir a distribuição gratuita de medicamentos na rede pública</c:v>
                </c:pt>
                <c:pt idx="1">
                  <c:v>Criar medidas para ajudar os municípios a diminuírem o tempo entre a marcação e realização de consultas e exames</c:v>
                </c:pt>
                <c:pt idx="2">
                  <c:v>Garantir que os municípios disponibilizem equipes de atendimento especializadas em saúde da mulher</c:v>
                </c:pt>
              </c:strCache>
            </c:strRef>
          </c:cat>
          <c:val>
            <c:numRef>
              <c:f>Plan1!$D$2:$D$4</c:f>
              <c:numCache>
                <c:formatCode>###0.0</c:formatCode>
                <c:ptCount val="3"/>
                <c:pt idx="0">
                  <c:v>9.6720686367969488</c:v>
                </c:pt>
                <c:pt idx="1">
                  <c:v>9.5452812202097235</c:v>
                </c:pt>
                <c:pt idx="2">
                  <c:v>9.6101048617731166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4-466D-9B52-8A49B29BB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61560"/>
        <c:axId val="391154896"/>
      </c:barChart>
      <c:catAx>
        <c:axId val="391161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600"/>
            </a:pPr>
            <a:endParaRPr lang="pt-BR"/>
          </a:p>
        </c:txPr>
        <c:crossAx val="391154896"/>
        <c:crosses val="autoZero"/>
        <c:auto val="1"/>
        <c:lblAlgn val="ctr"/>
        <c:lblOffset val="0"/>
        <c:noMultiLvlLbl val="0"/>
      </c:catAx>
      <c:valAx>
        <c:axId val="391154896"/>
        <c:scaling>
          <c:orientation val="minMax"/>
          <c:max val="10"/>
          <c:min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391161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859234787676481"/>
          <c:y val="0.91335552141434451"/>
          <c:w val="0.51711281612454896"/>
          <c:h val="7.41766360707750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5224643124995"/>
          <c:y val="3.1358176067692992E-2"/>
          <c:w val="0.45793514382112444"/>
          <c:h val="0.906887916325953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C7-4719-8276-01FE1E839A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>
                    <a:solidFill>
                      <a:schemeClr val="bg1"/>
                    </a:solidFill>
                    <a:latin typeface="Impact" panose="020B080603090205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Ampliar a rede de atendimento às mulheres vítimas da violência (equipes de apoio psicológico, assessoria jurídica, delegacias especiais, disque denúncias)</c:v>
                </c:pt>
                <c:pt idx="1">
                  <c:v>Desenvolver políticas de prevenção ao crime voltadas para crianças e adolescentes</c:v>
                </c:pt>
                <c:pt idx="2">
                  <c:v>Garantir que os municípios melhorem a iluminação pública das cidades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9.6</c:v>
                </c:pt>
                <c:pt idx="1">
                  <c:v>9.5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7-4719-8276-01FE1E839AA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Homens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4.9104167200061166E-2"/>
                  <c:y val="6.13590037588525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C7-4719-8276-01FE1E839AAF}"/>
                </c:ext>
              </c:extLst>
            </c:dLbl>
            <c:dLbl>
              <c:idx val="1"/>
              <c:layout>
                <c:manualLayout>
                  <c:x val="-4.9309164858350449E-2"/>
                  <c:y val="4.090600250590171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7-4719-8276-01FE1E839AAF}"/>
                </c:ext>
              </c:extLst>
            </c:dLbl>
            <c:dLbl>
              <c:idx val="2"/>
              <c:layout>
                <c:manualLayout>
                  <c:x val="-5.594502788368759E-2"/>
                  <c:y val="-2.8231277629448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C7-4719-8276-01FE1E839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Ampliar a rede de atendimento às mulheres vítimas da violência (equipes de apoio psicológico, assessoria jurídica, delegacias especiais, disque denúncias)</c:v>
                </c:pt>
                <c:pt idx="1">
                  <c:v>Desenvolver políticas de prevenção ao crime voltadas para crianças e adolescentes</c:v>
                </c:pt>
                <c:pt idx="2">
                  <c:v>Garantir que os municípios melhorem a iluminação pública das cidades</c:v>
                </c:pt>
              </c:strCache>
            </c:strRef>
          </c:cat>
          <c:val>
            <c:numRef>
              <c:f>Plan1!$C$2:$C$4</c:f>
              <c:numCache>
                <c:formatCode>###0.0</c:formatCode>
                <c:ptCount val="3"/>
                <c:pt idx="0">
                  <c:v>9.5</c:v>
                </c:pt>
                <c:pt idx="1">
                  <c:v>9.4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C7-4719-8276-01FE1E839AA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Mulheres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3.1613530124118508E-2"/>
                  <c:y val="4.090600250590171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C7-4719-8276-01FE1E839AAF}"/>
                </c:ext>
              </c:extLst>
            </c:dLbl>
            <c:dLbl>
              <c:idx val="1"/>
              <c:layout>
                <c:manualLayout>
                  <c:x val="-3.5832441149387211E-2"/>
                  <c:y val="4.090600250590171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7-4719-8276-01FE1E839AAF}"/>
                </c:ext>
              </c:extLst>
            </c:dLbl>
            <c:dLbl>
              <c:idx val="2"/>
              <c:layout>
                <c:manualLayout>
                  <c:x val="-4.0051352174655913E-2"/>
                  <c:y val="2.04530012624750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C7-4719-8276-01FE1E839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Ampliar a rede de atendimento às mulheres vítimas da violência (equipes de apoio psicológico, assessoria jurídica, delegacias especiais, disque denúncias)</c:v>
                </c:pt>
                <c:pt idx="1">
                  <c:v>Desenvolver políticas de prevenção ao crime voltadas para crianças e adolescentes</c:v>
                </c:pt>
                <c:pt idx="2">
                  <c:v>Garantir que os municípios melhorem a iluminação pública das cidades</c:v>
                </c:pt>
              </c:strCache>
            </c:strRef>
          </c:cat>
          <c:val>
            <c:numRef>
              <c:f>Plan1!$D$2:$D$4</c:f>
              <c:numCache>
                <c:formatCode>###0.0</c:formatCode>
                <c:ptCount val="3"/>
                <c:pt idx="0">
                  <c:v>9.6</c:v>
                </c:pt>
                <c:pt idx="1">
                  <c:v>9.6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C7-4719-8276-01FE1E839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155680"/>
        <c:axId val="250957200"/>
      </c:barChart>
      <c:catAx>
        <c:axId val="391155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600"/>
            </a:pPr>
            <a:endParaRPr lang="pt-BR"/>
          </a:p>
        </c:txPr>
        <c:crossAx val="250957200"/>
        <c:crosses val="autoZero"/>
        <c:auto val="1"/>
        <c:lblAlgn val="ctr"/>
        <c:lblOffset val="0"/>
        <c:noMultiLvlLbl val="0"/>
      </c:catAx>
      <c:valAx>
        <c:axId val="250957200"/>
        <c:scaling>
          <c:orientation val="minMax"/>
          <c:max val="10"/>
          <c:min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39115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22140300197325"/>
          <c:y val="0.91335552141434451"/>
          <c:w val="0.51711281612454896"/>
          <c:h val="7.41766360707750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5224643124995"/>
          <c:y val="3.1358176067692992E-2"/>
          <c:w val="0.45793514382112444"/>
          <c:h val="0.906887916325953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50-4282-8A73-7049DD2849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>
                    <a:solidFill>
                      <a:schemeClr val="bg1"/>
                    </a:solidFill>
                    <a:latin typeface="Impact" panose="020B080603090205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Ajudar os municípios na ampliação de vagas em creches</c:v>
                </c:pt>
                <c:pt idx="1">
                  <c:v>Promover o ensino de Direitos humanos e Direito das mulheres</c:v>
                </c:pt>
                <c:pt idx="2">
                  <c:v>Incentivar e apoiar os municípios na ampliação da carga horária nas escolas para que os alunos estudem em tempo integral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9.5</c:v>
                </c:pt>
                <c:pt idx="1">
                  <c:v>9.3000000000000007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0-4282-8A73-7049DD2849D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Homens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4.6892212858282177E-2"/>
                  <c:y val="5.1954713782745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50-4282-8A73-7049DD2849D1}"/>
                </c:ext>
              </c:extLst>
            </c:dLbl>
            <c:dLbl>
              <c:idx val="1"/>
              <c:layout>
                <c:manualLayout>
                  <c:x val="-8.0276530524202583E-2"/>
                  <c:y val="-5.1774555855651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50-4282-8A73-7049DD2849D1}"/>
                </c:ext>
              </c:extLst>
            </c:dLbl>
            <c:dLbl>
              <c:idx val="2"/>
              <c:layout>
                <c:manualLayout>
                  <c:x val="-6.700479959258239E-2"/>
                  <c:y val="-2.25596603819952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50-4282-8A73-7049DD284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Ajudar os municípios na ampliação de vagas em creches</c:v>
                </c:pt>
                <c:pt idx="1">
                  <c:v>Promover o ensino de Direitos humanos e Direito das mulheres</c:v>
                </c:pt>
                <c:pt idx="2">
                  <c:v>Incentivar e apoiar os municípios na ampliação da carga horária nas escolas para que os alunos estudem em tempo integral</c:v>
                </c:pt>
              </c:strCache>
            </c:strRef>
          </c:cat>
          <c:val>
            <c:numRef>
              <c:f>Plan1!$C$2:$C$4</c:f>
              <c:numCache>
                <c:formatCode>###0.0</c:formatCode>
                <c:ptCount val="3"/>
                <c:pt idx="0">
                  <c:v>9.5</c:v>
                </c:pt>
                <c:pt idx="1">
                  <c:v>9.1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50-4282-8A73-7049DD2849D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Mulheres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3.6037438807676493E-2"/>
                  <c:y val="-7.7921844173492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50-4282-8A73-7049DD2849D1}"/>
                </c:ext>
              </c:extLst>
            </c:dLbl>
            <c:dLbl>
              <c:idx val="1"/>
              <c:layout>
                <c:manualLayout>
                  <c:x val="-4.0256349832945196E-2"/>
                  <c:y val="2.045300125295085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50-4282-8A73-7049DD2849D1}"/>
                </c:ext>
              </c:extLst>
            </c:dLbl>
            <c:dLbl>
              <c:idx val="2"/>
              <c:layout>
                <c:manualLayout>
                  <c:x val="-6.6594804276003824E-2"/>
                  <c:y val="5.1952668482621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50-4282-8A73-7049DD2849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Ajudar os municípios na ampliação de vagas em creches</c:v>
                </c:pt>
                <c:pt idx="1">
                  <c:v>Promover o ensino de Direitos humanos e Direito das mulheres</c:v>
                </c:pt>
                <c:pt idx="2">
                  <c:v>Incentivar e apoiar os municípios na ampliação da carga horária nas escolas para que os alunos estudem em tempo integral</c:v>
                </c:pt>
              </c:strCache>
            </c:strRef>
          </c:cat>
          <c:val>
            <c:numRef>
              <c:f>Plan1!$D$2:$D$4</c:f>
              <c:numCache>
                <c:formatCode>###0.0</c:formatCode>
                <c:ptCount val="3"/>
                <c:pt idx="0">
                  <c:v>9.6</c:v>
                </c:pt>
                <c:pt idx="1">
                  <c:v>9.5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50-4282-8A73-7049DD28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445752"/>
        <c:axId val="393447320"/>
      </c:barChart>
      <c:catAx>
        <c:axId val="393445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600"/>
            </a:pPr>
            <a:endParaRPr lang="pt-BR"/>
          </a:p>
        </c:txPr>
        <c:crossAx val="393447320"/>
        <c:crosses val="autoZero"/>
        <c:auto val="1"/>
        <c:lblAlgn val="ctr"/>
        <c:lblOffset val="0"/>
        <c:noMultiLvlLbl val="0"/>
      </c:catAx>
      <c:valAx>
        <c:axId val="393447320"/>
        <c:scaling>
          <c:orientation val="minMax"/>
          <c:max val="10"/>
          <c:min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393445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22140300197325"/>
          <c:y val="0.91335552141434451"/>
          <c:w val="0.51711281612454896"/>
          <c:h val="7.41766360707750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05224643124995"/>
          <c:y val="3.1358176067692992E-2"/>
          <c:w val="0.45793514382112444"/>
          <c:h val="0.906887916325953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E3-4931-87FE-DC2F5E6CCE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>
                    <a:solidFill>
                      <a:schemeClr val="bg1"/>
                    </a:solidFill>
                    <a:latin typeface="Impact" panose="020B080603090205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Fazer parcerias com estados e municípios para garantir transporte público de qualidade</c:v>
                </c:pt>
                <c:pt idx="1">
                  <c:v>Destinar verba para melhorar a infraestrutura do transporte público nas cidades</c:v>
                </c:pt>
                <c:pt idx="2">
                  <c:v>Desenvolver medidas que garantam gratuidade da tarifa para jovens e idosos em todos os municípios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9.4</c:v>
                </c:pt>
                <c:pt idx="1">
                  <c:v>9.3000000000000007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E3-4931-87FE-DC2F5E6CCE1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Homens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4.9104167200061166E-2"/>
                  <c:y val="-1.0389920106486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E3-4931-87FE-DC2F5E6CCE14}"/>
                </c:ext>
              </c:extLst>
            </c:dLbl>
            <c:dLbl>
              <c:idx val="1"/>
              <c:layout>
                <c:manualLayout>
                  <c:x val="-8.0276530524202583E-2"/>
                  <c:y val="-5.1774555855651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E3-4931-87FE-DC2F5E6CCE14}"/>
                </c:ext>
              </c:extLst>
            </c:dLbl>
            <c:dLbl>
              <c:idx val="2"/>
              <c:layout>
                <c:manualLayout>
                  <c:x val="-8.0276530524202583E-2"/>
                  <c:y val="-2.8234321968223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E3-4931-87FE-DC2F5E6CC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Fazer parcerias com estados e municípios para garantir transporte público de qualidade</c:v>
                </c:pt>
                <c:pt idx="1">
                  <c:v>Destinar verba para melhorar a infraestrutura do transporte público nas cidades</c:v>
                </c:pt>
                <c:pt idx="2">
                  <c:v>Desenvolver medidas que garantam gratuidade da tarifa para jovens e idosos em todos os municípios</c:v>
                </c:pt>
              </c:strCache>
            </c:strRef>
          </c:cat>
          <c:val>
            <c:numRef>
              <c:f>Plan1!$C$2:$C$4</c:f>
              <c:numCache>
                <c:formatCode>###0.0</c:formatCode>
                <c:ptCount val="3"/>
                <c:pt idx="0">
                  <c:v>9.3000000000000007</c:v>
                </c:pt>
                <c:pt idx="1">
                  <c:v>9.1999999999999993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E3-4931-87FE-DC2F5E6CCE1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Mulheres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4.4885256174792623E-2"/>
                  <c:y val="-7.792388947361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E3-4931-87FE-DC2F5E6CCE14}"/>
                </c:ext>
              </c:extLst>
            </c:dLbl>
            <c:dLbl>
              <c:idx val="1"/>
              <c:layout>
                <c:manualLayout>
                  <c:x val="-5.1316121541840322E-2"/>
                  <c:y val="2.045300125295085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E3-4931-87FE-DC2F5E6CCE14}"/>
                </c:ext>
              </c:extLst>
            </c:dLbl>
            <c:dLbl>
              <c:idx val="2"/>
              <c:layout>
                <c:manualLayout>
                  <c:x val="-4.4475260858213898E-2"/>
                  <c:y val="5.1952668482621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E3-4931-87FE-DC2F5E6CCE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Fazer parcerias com estados e municípios para garantir transporte público de qualidade</c:v>
                </c:pt>
                <c:pt idx="1">
                  <c:v>Destinar verba para melhorar a infraestrutura do transporte público nas cidades</c:v>
                </c:pt>
                <c:pt idx="2">
                  <c:v>Desenvolver medidas que garantam gratuidade da tarifa para jovens e idosos em todos os municípios</c:v>
                </c:pt>
              </c:strCache>
            </c:strRef>
          </c:cat>
          <c:val>
            <c:numRef>
              <c:f>Plan1!$D$2:$D$4</c:f>
              <c:numCache>
                <c:formatCode>###0.0</c:formatCode>
                <c:ptCount val="3"/>
                <c:pt idx="0">
                  <c:v>9.4</c:v>
                </c:pt>
                <c:pt idx="1">
                  <c:v>9.4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E3-4931-87FE-DC2F5E6CC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442224"/>
        <c:axId val="393443008"/>
      </c:barChart>
      <c:catAx>
        <c:axId val="3934422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600"/>
            </a:pPr>
            <a:endParaRPr lang="pt-BR"/>
          </a:p>
        </c:txPr>
        <c:crossAx val="393443008"/>
        <c:crosses val="autoZero"/>
        <c:auto val="1"/>
        <c:lblAlgn val="ctr"/>
        <c:lblOffset val="0"/>
        <c:noMultiLvlLbl val="0"/>
      </c:catAx>
      <c:valAx>
        <c:axId val="393443008"/>
        <c:scaling>
          <c:orientation val="minMax"/>
          <c:max val="10"/>
          <c:min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393442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22140300197325"/>
          <c:y val="0.91335552141434451"/>
          <c:w val="0.51711281612454896"/>
          <c:h val="7.41766360707750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87976800021066"/>
          <c:y val="7.0573060442116198E-2"/>
          <c:w val="0.5081202319997894"/>
          <c:h val="0.867587054761209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DD-4856-BC85-5DB060535A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200" b="0">
                    <a:solidFill>
                      <a:schemeClr val="bg1"/>
                    </a:solidFill>
                    <a:latin typeface="Impact" panose="020B080603090205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Promover políticas que incentivem que homens e mulheres tenham os mesmos salários e as mesmas oportunidades no mercado de trabalho</c:v>
                </c:pt>
                <c:pt idx="1">
                  <c:v>Promover políticas que incentivem que homens e mulheres tenham as mesmas oportunidades de acesso e desenvolvimento na educação e na cultura</c:v>
                </c:pt>
                <c:pt idx="2">
                  <c:v>Promover ações que incentivem que homens e mulheres tenham as mesmas oportunidades de atuação nos partidos políticos e nos governos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9.4</c:v>
                </c:pt>
                <c:pt idx="1">
                  <c:v>9.4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DD-4856-BC85-5DB060535AD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Homens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4.1380471744237472E-2"/>
                  <c:y val="2.068054221134274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DD-4856-BC85-5DB060535ADC}"/>
                </c:ext>
              </c:extLst>
            </c:dLbl>
            <c:dLbl>
              <c:idx val="1"/>
              <c:layout>
                <c:manualLayout>
                  <c:x val="-4.7914230440696023E-2"/>
                  <c:y val="8.27221688453709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DD-4856-BC85-5DB060535ADC}"/>
                </c:ext>
              </c:extLst>
            </c:dLbl>
            <c:dLbl>
              <c:idx val="2"/>
              <c:layout>
                <c:manualLayout>
                  <c:x val="-5.88038282681269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DD-4856-BC85-5DB060535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Promover políticas que incentivem que homens e mulheres tenham os mesmos salários e as mesmas oportunidades no mercado de trabalho</c:v>
                </c:pt>
                <c:pt idx="1">
                  <c:v>Promover políticas que incentivem que homens e mulheres tenham as mesmas oportunidades de acesso e desenvolvimento na educação e na cultura</c:v>
                </c:pt>
                <c:pt idx="2">
                  <c:v>Promover ações que incentivem que homens e mulheres tenham as mesmas oportunidades de atuação nos partidos políticos e nos governos</c:v>
                </c:pt>
              </c:strCache>
            </c:strRef>
          </c:cat>
          <c:val>
            <c:numRef>
              <c:f>Plan1!$C$2:$C$4</c:f>
              <c:numCache>
                <c:formatCode>###0.0</c:formatCode>
                <c:ptCount val="3"/>
                <c:pt idx="0">
                  <c:v>9.1999999999999993</c:v>
                </c:pt>
                <c:pt idx="1">
                  <c:v>9.1999999999999993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DD-4856-BC85-5DB060535AD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Mulheres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-1.9601276089375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DD-4856-BC85-5DB060535ADC}"/>
                </c:ext>
              </c:extLst>
            </c:dLbl>
            <c:dLbl>
              <c:idx val="1"/>
              <c:layout>
                <c:manualLayout>
                  <c:x val="-2.1779195654861829E-2"/>
                  <c:y val="6.7684332820532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2200" b="0" i="0" u="none" strike="noStrike" kern="1200" baseline="0">
                      <a:solidFill>
                        <a:schemeClr val="bg1"/>
                      </a:solidFill>
                      <a:latin typeface="Impact" panose="020B0806030902050204" pitchFamily="34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775096535856024E-2"/>
                      <c:h val="7.6334731987735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DDD-4856-BC85-5DB060535ADC}"/>
                </c:ext>
              </c:extLst>
            </c:dLbl>
            <c:dLbl>
              <c:idx val="2"/>
              <c:layout>
                <c:manualLayout>
                  <c:x val="-4.13804717442376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DD-4856-BC85-5DB060535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2200" b="0" i="0" u="none" strike="noStrike" kern="1200" baseline="0">
                    <a:solidFill>
                      <a:schemeClr val="bg1"/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Plan1!$A$2:$A$4</c:f>
              <c:strCache>
                <c:ptCount val="3"/>
                <c:pt idx="0">
                  <c:v>Promover políticas que incentivem que homens e mulheres tenham os mesmos salários e as mesmas oportunidades no mercado de trabalho</c:v>
                </c:pt>
                <c:pt idx="1">
                  <c:v>Promover políticas que incentivem que homens e mulheres tenham as mesmas oportunidades de acesso e desenvolvimento na educação e na cultura</c:v>
                </c:pt>
                <c:pt idx="2">
                  <c:v>Promover ações que incentivem que homens e mulheres tenham as mesmas oportunidades de atuação nos partidos políticos e nos governos</c:v>
                </c:pt>
              </c:strCache>
            </c:strRef>
          </c:cat>
          <c:val>
            <c:numRef>
              <c:f>Plan1!$D$2:$D$4</c:f>
              <c:numCache>
                <c:formatCode>###0.0</c:formatCode>
                <c:ptCount val="3"/>
                <c:pt idx="0">
                  <c:v>9.6</c:v>
                </c:pt>
                <c:pt idx="1">
                  <c:v>9.5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DD-4856-BC85-5DB060535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3448104"/>
        <c:axId val="393448496"/>
      </c:barChart>
      <c:catAx>
        <c:axId val="3934481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600"/>
            </a:pPr>
            <a:endParaRPr lang="pt-BR"/>
          </a:p>
        </c:txPr>
        <c:crossAx val="393448496"/>
        <c:crosses val="autoZero"/>
        <c:auto val="1"/>
        <c:lblAlgn val="ctr"/>
        <c:lblOffset val="0"/>
        <c:noMultiLvlLbl val="0"/>
      </c:catAx>
      <c:valAx>
        <c:axId val="393448496"/>
        <c:scaling>
          <c:orientation val="minMax"/>
          <c:max val="10"/>
          <c:min val="1"/>
        </c:scaling>
        <c:delete val="1"/>
        <c:axPos val="t"/>
        <c:numFmt formatCode="General" sourceLinked="1"/>
        <c:majorTickMark val="out"/>
        <c:minorTickMark val="none"/>
        <c:tickLblPos val="nextTo"/>
        <c:crossAx val="393448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8122140300197325"/>
          <c:y val="0.91335552141434451"/>
          <c:w val="0.51711281612454896"/>
          <c:h val="7.417663607077505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1811307108767"/>
          <c:y val="0"/>
          <c:w val="0.59712508543296916"/>
          <c:h val="0.94766664212955187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solidFill>
                <a:srgbClr val="673F9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0-4159-80D0-ADEED7480C96}"/>
              </c:ext>
            </c:extLst>
          </c:dPt>
          <c:dPt>
            <c:idx val="1"/>
            <c:bubble3D val="0"/>
            <c:spPr>
              <a:solidFill>
                <a:srgbClr val="3EB5E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490-4159-80D0-ADEED7480C96}"/>
              </c:ext>
            </c:extLst>
          </c:dPt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0-4159-80D0-ADEED7480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274687261858E-2"/>
          <c:y val="0"/>
          <c:w val="0.5992257867721270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54C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Garantir a distribuição gratuita de medicamentos na rede pública</c:v>
                </c:pt>
                <c:pt idx="1">
                  <c:v>Ampliar a rede de atendimento às mulheres vítimas da violência (equipes de apoio psicológico, assessoria jurídica, delegacias especiais, disque denúncias)</c:v>
                </c:pt>
                <c:pt idx="2">
                  <c:v>Garantir que os municípios disponibilizem equipes de atendimento especializadas em saúde da mulher</c:v>
                </c:pt>
                <c:pt idx="3">
                  <c:v>Criar medidas para ajudar os municípios a diminuírem o tempo entre a marcação e realização de consultas e exames</c:v>
                </c:pt>
                <c:pt idx="4">
                  <c:v>Ajudar os municípios na ampliação de vagas em creches</c:v>
                </c:pt>
                <c:pt idx="5">
                  <c:v>Desenvolver políticas de prevenção ao crime voltadas para crianças e adolescentes</c:v>
                </c:pt>
                <c:pt idx="6">
                  <c:v>Promover políticas que incentivem que homens e mulheres tenham os mesmos salários e as mesmas oportunidades no mercado de trabalho</c:v>
                </c:pt>
                <c:pt idx="7">
                  <c:v>Fazer parcerias com estados e municípios para garantir transporte público de qualidade</c:v>
                </c:pt>
                <c:pt idx="8">
                  <c:v>Promover políticas que incentivem que homens e mulheres tenham as mesmas oportunidades de acesso e desenvolvimento na educação e na cultura</c:v>
                </c:pt>
                <c:pt idx="9">
                  <c:v>Garantir que os municípios melhorem a iluminação pública das cidades</c:v>
                </c:pt>
                <c:pt idx="10">
                  <c:v>Promover o ensino de Direitos humanos e Direito das mulheres</c:v>
                </c:pt>
                <c:pt idx="11">
                  <c:v>Destinar verba para melhorar a infraestrutura do transporte público nas cidades</c:v>
                </c:pt>
                <c:pt idx="12">
                  <c:v>Promover ações que incentivem que homens e mulheres tenham as mesmas oportunidades de atuação nos partidos políticos e nos governos</c:v>
                </c:pt>
                <c:pt idx="13">
                  <c:v>Incentivar e apoiar os municípios na ampliação da carga horária nas escolas para que os alunos estudem em tempo integral</c:v>
                </c:pt>
                <c:pt idx="14">
                  <c:v>Desenvolver medidas que garantam gratuidade da tarifa para jovens e idosos em todos os municípios</c:v>
                </c:pt>
              </c:strCache>
            </c:strRef>
          </c:cat>
          <c:val>
            <c:numRef>
              <c:f>Plan1!$B$2:$B$16</c:f>
              <c:numCache>
                <c:formatCode>###0.0</c:formatCode>
                <c:ptCount val="15"/>
                <c:pt idx="0">
                  <c:v>9.6298701298701292</c:v>
                </c:pt>
                <c:pt idx="1">
                  <c:v>9.5519480519480524</c:v>
                </c:pt>
                <c:pt idx="2">
                  <c:v>9.5394605394605403</c:v>
                </c:pt>
                <c:pt idx="3">
                  <c:v>9.535464535464536</c:v>
                </c:pt>
                <c:pt idx="4">
                  <c:v>9.5314685314685317</c:v>
                </c:pt>
                <c:pt idx="5">
                  <c:v>9.5114885114885119</c:v>
                </c:pt>
                <c:pt idx="6">
                  <c:v>9.4160839160839167</c:v>
                </c:pt>
                <c:pt idx="7">
                  <c:v>9.3861138861138862</c:v>
                </c:pt>
                <c:pt idx="8">
                  <c:v>9.3676323676323676</c:v>
                </c:pt>
                <c:pt idx="9">
                  <c:v>9.3451548451548447</c:v>
                </c:pt>
                <c:pt idx="10">
                  <c:v>9.3041958041958051</c:v>
                </c:pt>
                <c:pt idx="11">
                  <c:v>9.3016983016983019</c:v>
                </c:pt>
                <c:pt idx="12">
                  <c:v>9.1228771228771226</c:v>
                </c:pt>
                <c:pt idx="13">
                  <c:v>9.103896103896103</c:v>
                </c:pt>
                <c:pt idx="14">
                  <c:v>9.1023976023976019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B-4459-85C5-F67D074DB8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5"/>
        <c:axId val="393446144"/>
        <c:axId val="393442616"/>
      </c:barChart>
      <c:catAx>
        <c:axId val="3934461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93442616"/>
        <c:crosses val="autoZero"/>
        <c:auto val="1"/>
        <c:lblAlgn val="ctr"/>
        <c:lblOffset val="100"/>
        <c:noMultiLvlLbl val="0"/>
      </c:catAx>
      <c:valAx>
        <c:axId val="393442616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39344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274687261858E-2"/>
          <c:y val="0"/>
          <c:w val="0.5992257867721270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Garantir a distribuição gratuita de medicamentos na rede pública</c:v>
                </c:pt>
                <c:pt idx="1">
                  <c:v>Ampliar a rede de atendimento às mulheres vítimas da violência (equipes de apoio psicológico, assessoria jurídica, delegacias especiais, disque denúncias)</c:v>
                </c:pt>
                <c:pt idx="2">
                  <c:v>Garantir que os municípios disponibilizem equipes de atendimento especializadas em saúde da mulher</c:v>
                </c:pt>
                <c:pt idx="3">
                  <c:v>Criar medidas para ajudar os municípios a diminuírem o tempo entre a marcação e realização de consultas e exames</c:v>
                </c:pt>
                <c:pt idx="4">
                  <c:v>Ajudar os municípios na ampliação de vagas em creches</c:v>
                </c:pt>
                <c:pt idx="5">
                  <c:v>Desenvolver políticas de prevenção ao crime voltadas para crianças e adolescentes</c:v>
                </c:pt>
                <c:pt idx="6">
                  <c:v>Promover políticas que incentivem que homens e mulheres tenham os mesmos salários e as mesmas oportunidades no mercado de trabalho</c:v>
                </c:pt>
                <c:pt idx="7">
                  <c:v>Fazer parcerias com estados e municípios para garantir transporte público de qualidade</c:v>
                </c:pt>
                <c:pt idx="8">
                  <c:v>Promover políticas que incentivem que homens e mulheres tenham as mesmas oportunidades de acesso e desenvolvimento na educação e na cultura</c:v>
                </c:pt>
                <c:pt idx="9">
                  <c:v>Garantir que os municípios melhorem a iluminação pública das cidades</c:v>
                </c:pt>
                <c:pt idx="10">
                  <c:v>Promover o ensino de Direitos humanos e Direito das mulheres</c:v>
                </c:pt>
                <c:pt idx="11">
                  <c:v>Destinar verba para melhorar a infraestrutura do transporte público nas cidades</c:v>
                </c:pt>
                <c:pt idx="12">
                  <c:v>Promover ações que incentivem que homens e mulheres tenham as mesmas oportunidades de atuação nos partidos políticos e nos governos</c:v>
                </c:pt>
                <c:pt idx="13">
                  <c:v>Incentivar e apoiar os municípios na ampliação da carga horária nas escolas para que os alunos estudem em tempo integral</c:v>
                </c:pt>
                <c:pt idx="14">
                  <c:v>Desenvolver medidas que garantam gratuidade da tarifa para jovens e idosos em todos os municípios</c:v>
                </c:pt>
              </c:strCache>
            </c:strRef>
          </c:cat>
          <c:val>
            <c:numRef>
              <c:f>Plan1!$B$2:$B$16</c:f>
              <c:numCache>
                <c:formatCode>###0.0</c:formatCode>
                <c:ptCount val="15"/>
                <c:pt idx="0">
                  <c:v>9.5834207764952772</c:v>
                </c:pt>
                <c:pt idx="1">
                  <c:v>9.4627492130115431</c:v>
                </c:pt>
                <c:pt idx="2">
                  <c:v>9.4616998950682056</c:v>
                </c:pt>
                <c:pt idx="3">
                  <c:v>9.5246589716684156</c:v>
                </c:pt>
                <c:pt idx="4">
                  <c:v>9.4554039874081841</c:v>
                </c:pt>
                <c:pt idx="5">
                  <c:v>9.4123819517313745</c:v>
                </c:pt>
                <c:pt idx="6">
                  <c:v>9.2360965372507877</c:v>
                </c:pt>
                <c:pt idx="7">
                  <c:v>9.3179433368310605</c:v>
                </c:pt>
                <c:pt idx="8">
                  <c:v>9.2465897166841557</c:v>
                </c:pt>
                <c:pt idx="9">
                  <c:v>9.2833158447009438</c:v>
                </c:pt>
                <c:pt idx="10">
                  <c:v>9.1080797481636928</c:v>
                </c:pt>
                <c:pt idx="11">
                  <c:v>9.1731374606505778</c:v>
                </c:pt>
                <c:pt idx="12">
                  <c:v>8.926547743966422</c:v>
                </c:pt>
                <c:pt idx="13">
                  <c:v>9.0535152151101776</c:v>
                </c:pt>
                <c:pt idx="14">
                  <c:v>8.9380902413431276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B-4459-85C5-F67D074DB8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5"/>
        <c:axId val="393443792"/>
        <c:axId val="393446928"/>
      </c:barChart>
      <c:catAx>
        <c:axId val="39344379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93446928"/>
        <c:crosses val="autoZero"/>
        <c:auto val="1"/>
        <c:lblAlgn val="ctr"/>
        <c:lblOffset val="100"/>
        <c:noMultiLvlLbl val="0"/>
      </c:catAx>
      <c:valAx>
        <c:axId val="393446928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39344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11274687261858E-2"/>
          <c:y val="0"/>
          <c:w val="0.59922578677212701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8345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Plan1!$A$2:$A$16</c:f>
              <c:strCache>
                <c:ptCount val="15"/>
                <c:pt idx="0">
                  <c:v>Garantir a distribuição gratuita de medicamentos na rede pública</c:v>
                </c:pt>
                <c:pt idx="1">
                  <c:v>Ampliar a rede de atendimento às mulheres vítimas da violência (equipes de apoio psicológico, assessoria jurídica, delegacias especiais, disque denúncias)</c:v>
                </c:pt>
                <c:pt idx="2">
                  <c:v>Garantir que os municípios disponibilizem equipes de atendimento especializadas em saúde da mulher</c:v>
                </c:pt>
                <c:pt idx="3">
                  <c:v>Criar medidas para ajudar os municípios a diminuírem o tempo entre a marcação e realização de consultas e exames</c:v>
                </c:pt>
                <c:pt idx="4">
                  <c:v>Ajudar os municípios na ampliação de vagas em creches</c:v>
                </c:pt>
                <c:pt idx="5">
                  <c:v>Desenvolver políticas de prevenção ao crime voltadas para crianças e adolescentes</c:v>
                </c:pt>
                <c:pt idx="6">
                  <c:v>Promover políticas que incentivem que homens e mulheres tenham os mesmos salários e as mesmas oportunidades no mercado de trabalho</c:v>
                </c:pt>
                <c:pt idx="7">
                  <c:v>Fazer parcerias com estados e municípios para garantir transporte público de qualidade</c:v>
                </c:pt>
                <c:pt idx="8">
                  <c:v>Promover políticas que incentivem que homens e mulheres tenham as mesmas oportunidades de acesso e desenvolvimento na educação e na cultura</c:v>
                </c:pt>
                <c:pt idx="9">
                  <c:v>Garantir que os municípios melhorem a iluminação pública das cidades</c:v>
                </c:pt>
                <c:pt idx="10">
                  <c:v>Promover o ensino de Direitos humanos e Direito das mulheres</c:v>
                </c:pt>
                <c:pt idx="11">
                  <c:v>Destinar verba para melhorar a infraestrutura do transporte público nas cidades</c:v>
                </c:pt>
                <c:pt idx="12">
                  <c:v>Promover ações que incentivem que homens e mulheres tenham as mesmas oportunidades de atuação nos partidos políticos e nos governos</c:v>
                </c:pt>
                <c:pt idx="13">
                  <c:v>Incentivar e apoiar os municípios na ampliação da carga horária nas escolas para que os alunos estudem em tempo integral</c:v>
                </c:pt>
                <c:pt idx="14">
                  <c:v>Desenvolver medidas que garantam gratuidade da tarifa para jovens e idosos em todos os municípios</c:v>
                </c:pt>
              </c:strCache>
            </c:strRef>
          </c:cat>
          <c:val>
            <c:numRef>
              <c:f>Plan1!$B$2:$B$16</c:f>
              <c:numCache>
                <c:formatCode>###0.0</c:formatCode>
                <c:ptCount val="15"/>
                <c:pt idx="0">
                  <c:v>9.6720686367969488</c:v>
                </c:pt>
                <c:pt idx="1">
                  <c:v>9.6329837940896095</c:v>
                </c:pt>
                <c:pt idx="2">
                  <c:v>9.6101048617731166</c:v>
                </c:pt>
                <c:pt idx="3">
                  <c:v>9.5452812202097235</c:v>
                </c:pt>
                <c:pt idx="4">
                  <c:v>9.6005719733079129</c:v>
                </c:pt>
                <c:pt idx="5">
                  <c:v>9.601525262154432</c:v>
                </c:pt>
                <c:pt idx="6">
                  <c:v>9.5795996186844619</c:v>
                </c:pt>
                <c:pt idx="7">
                  <c:v>9.4480457578646337</c:v>
                </c:pt>
                <c:pt idx="8">
                  <c:v>9.4775977121067676</c:v>
                </c:pt>
                <c:pt idx="9">
                  <c:v>9.4013346043851289</c:v>
                </c:pt>
                <c:pt idx="10">
                  <c:v>9.4823641563393704</c:v>
                </c:pt>
                <c:pt idx="11">
                  <c:v>9.4184938036224981</c:v>
                </c:pt>
                <c:pt idx="12">
                  <c:v>9.3012392755004765</c:v>
                </c:pt>
                <c:pt idx="13">
                  <c:v>9.1496663489037182</c:v>
                </c:pt>
                <c:pt idx="14">
                  <c:v>9.2516682554814107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6B-4459-85C5-F67D074DB8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5"/>
        <c:axId val="393441832"/>
        <c:axId val="393444184"/>
      </c:barChart>
      <c:catAx>
        <c:axId val="39344183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393444184"/>
        <c:crosses val="autoZero"/>
        <c:auto val="1"/>
        <c:lblAlgn val="ctr"/>
        <c:lblOffset val="100"/>
        <c:noMultiLvlLbl val="0"/>
      </c:catAx>
      <c:valAx>
        <c:axId val="393444184"/>
        <c:scaling>
          <c:orientation val="minMax"/>
        </c:scaling>
        <c:delete val="1"/>
        <c:axPos val="t"/>
        <c:numFmt formatCode="###0.0" sourceLinked="1"/>
        <c:majorTickMark val="out"/>
        <c:minorTickMark val="none"/>
        <c:tickLblPos val="nextTo"/>
        <c:crossAx val="39344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71811307108767"/>
          <c:y val="0"/>
          <c:w val="0.59712508543296916"/>
          <c:h val="0.94766664212955187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explosion val="3"/>
          <c:dPt>
            <c:idx val="0"/>
            <c:bubble3D val="0"/>
            <c:spPr>
              <a:solidFill>
                <a:srgbClr val="673F96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90-4159-80D0-ADEED7480C96}"/>
              </c:ext>
            </c:extLst>
          </c:dPt>
          <c:dPt>
            <c:idx val="1"/>
            <c:bubble3D val="0"/>
            <c:spPr>
              <a:solidFill>
                <a:srgbClr val="3EB5E5"/>
              </a:solidFill>
              <a:ln w="28575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490-4159-80D0-ADEED7480C96}"/>
              </c:ext>
            </c:extLst>
          </c:dPt>
          <c:cat>
            <c:strRef>
              <c:f>Planilha1!$A$2:$A$3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90-4159-80D0-ADEED7480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8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46636428687625"/>
          <c:y val="1.5624941825325819E-3"/>
          <c:w val="0.55268909732126759"/>
          <c:h val="0.94220505903105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D5E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Mais de 5 SM</c:v>
                </c:pt>
                <c:pt idx="1">
                  <c:v>Mais de 2 a 5 SM</c:v>
                </c:pt>
                <c:pt idx="2">
                  <c:v>Mais de 1 a 2 SM</c:v>
                </c:pt>
                <c:pt idx="3">
                  <c:v>Até 1 SM</c:v>
                </c:pt>
                <c:pt idx="4">
                  <c:v>Não respondeu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10.73926073926074</c:v>
                </c:pt>
                <c:pt idx="1">
                  <c:v>24.525474525474525</c:v>
                </c:pt>
                <c:pt idx="2">
                  <c:v>29.37062937062937</c:v>
                </c:pt>
                <c:pt idx="3">
                  <c:v>28.571428571428569</c:v>
                </c:pt>
                <c:pt idx="4">
                  <c:v>6.7932067932067932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9-4950-9E8E-007E23AB0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86541008"/>
        <c:axId val="386538656"/>
      </c:barChart>
      <c:catAx>
        <c:axId val="386541008"/>
        <c:scaling>
          <c:orientation val="maxMin"/>
        </c:scaling>
        <c:delete val="0"/>
        <c:axPos val="r"/>
        <c:numFmt formatCode="General" sourceLinked="0"/>
        <c:majorTickMark val="out"/>
        <c:minorTickMark val="none"/>
        <c:tickLblPos val="nextTo"/>
        <c:spPr>
          <a:ln>
            <a:noFill/>
          </a:ln>
        </c:spPr>
        <c:crossAx val="386538656"/>
        <c:crossesAt val="0"/>
        <c:auto val="1"/>
        <c:lblAlgn val="ctr"/>
        <c:lblOffset val="0"/>
        <c:noMultiLvlLbl val="0"/>
      </c:catAx>
      <c:valAx>
        <c:axId val="386538656"/>
        <c:scaling>
          <c:orientation val="maxMin"/>
          <c:max val="50"/>
          <c:min val="0"/>
        </c:scaling>
        <c:delete val="1"/>
        <c:axPos val="b"/>
        <c:numFmt formatCode="0" sourceLinked="1"/>
        <c:majorTickMark val="out"/>
        <c:minorTickMark val="none"/>
        <c:tickLblPos val="nextTo"/>
        <c:crossAx val="38654100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2"/>
          <c:order val="0"/>
          <c:tx>
            <c:strRef>
              <c:f>Planilha1!$B$1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45594E"/>
            </a:solidFill>
          </c:spPr>
          <c:dPt>
            <c:idx val="0"/>
            <c:bubble3D val="0"/>
            <c:spPr>
              <a:solidFill>
                <a:srgbClr val="789E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C2-4F78-9714-93EC0009F6D0}"/>
              </c:ext>
            </c:extLst>
          </c:dPt>
          <c:dPt>
            <c:idx val="1"/>
            <c:bubble3D val="0"/>
            <c:spPr>
              <a:solidFill>
                <a:srgbClr val="F2F2F2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2-4F78-9714-93EC0009F6D0}"/>
              </c:ext>
            </c:extLst>
          </c:dPt>
          <c:dLbls>
            <c:dLbl>
              <c:idx val="0"/>
              <c:layout>
                <c:manualLayout>
                  <c:x val="-5.9565925569901715E-2"/>
                  <c:y val="-1.076375257973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C2-4F78-9714-93EC0009F6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C2-4F78-9714-93EC0009F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masc</c:v>
                </c:pt>
                <c:pt idx="1">
                  <c:v>não mexer</c:v>
                </c:pt>
              </c:strCache>
            </c:strRef>
          </c:cat>
          <c:val>
            <c:numRef>
              <c:f>Planilha1!$B$2:$B$3</c:f>
              <c:numCache>
                <c:formatCode>0</c:formatCode>
                <c:ptCount val="2"/>
                <c:pt idx="0">
                  <c:v>5.5444555444555448</c:v>
                </c:pt>
                <c:pt idx="1">
                  <c:v>94.455544455544455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C2-4F78-9714-93EC0009F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>
              <a:lumMod val="65000"/>
              <a:lumOff val="35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374595084436287E-2"/>
          <c:w val="0.36598663395613762"/>
          <c:h val="0.93438107373345569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ln w="57150">
              <a:noFill/>
            </a:ln>
          </c:spPr>
          <c:dPt>
            <c:idx val="0"/>
            <c:bubble3D val="0"/>
            <c:spPr>
              <a:solidFill>
                <a:srgbClr val="673F96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40E-4662-9392-AEC2B62174EB}"/>
              </c:ext>
            </c:extLst>
          </c:dPt>
          <c:dPt>
            <c:idx val="1"/>
            <c:bubble3D val="0"/>
            <c:spPr>
              <a:solidFill>
                <a:srgbClr val="354CB4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3-640E-4662-9392-AEC2B62174EB}"/>
              </c:ext>
            </c:extLst>
          </c:dPt>
          <c:dPt>
            <c:idx val="2"/>
            <c:bubble3D val="0"/>
            <c:spPr>
              <a:solidFill>
                <a:srgbClr val="EFD471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5-640E-4662-9392-AEC2B62174EB}"/>
              </c:ext>
            </c:extLst>
          </c:dPt>
          <c:dPt>
            <c:idx val="3"/>
            <c:bubble3D val="0"/>
            <c:spPr>
              <a:solidFill>
                <a:srgbClr val="34AFFF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7-640E-4662-9392-AEC2B62174EB}"/>
              </c:ext>
            </c:extLst>
          </c:dPt>
          <c:dPt>
            <c:idx val="4"/>
            <c:bubble3D val="0"/>
            <c:spPr>
              <a:noFill/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9-640E-4662-9392-AEC2B62174EB}"/>
              </c:ext>
            </c:extLst>
          </c:dPt>
          <c:dPt>
            <c:idx val="5"/>
            <c:bubble3D val="0"/>
            <c:spPr>
              <a:solidFill>
                <a:srgbClr val="C93535"/>
              </a:solidFill>
              <a:ln w="57150">
                <a:noFill/>
              </a:ln>
            </c:spPr>
            <c:extLst>
              <c:ext xmlns:c16="http://schemas.microsoft.com/office/drawing/2014/chart" uri="{C3380CC4-5D6E-409C-BE32-E72D297353CC}">
                <c16:uniqueId val="{0000000B-640E-4662-9392-AEC2B62174EB}"/>
              </c:ext>
            </c:extLst>
          </c:dPt>
          <c:dLbls>
            <c:dLbl>
              <c:idx val="0"/>
              <c:layout>
                <c:manualLayout>
                  <c:x val="5.1404401529989277E-2"/>
                  <c:y val="-7.2909918073938124E-2"/>
                </c:manualLayout>
              </c:layout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wrap="none"/>
                <a:lstStyle/>
                <a:p>
                  <a:pPr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-94509"/>
                        <a:gd name="adj2" fmla="val 59369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1-640E-4662-9392-AEC2B62174EB}"/>
                </c:ext>
              </c:extLst>
            </c:dLbl>
            <c:dLbl>
              <c:idx val="1"/>
              <c:layout>
                <c:manualLayout>
                  <c:x val="4.7120701402490167E-2"/>
                  <c:y val="-7.2909918073938151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wrap="none"/>
                <a:lstStyle/>
                <a:p>
                  <a:pPr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40E-4662-9392-AEC2B62174EB}"/>
                </c:ext>
              </c:extLst>
            </c:dLbl>
            <c:dLbl>
              <c:idx val="2"/>
              <c:layout>
                <c:manualLayout>
                  <c:x val="4.3584216811793877E-2"/>
                  <c:y val="1.4581886783611657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D42D2"/>
                  </a:solidFill>
                </a:ln>
                <a:effectLst/>
              </c:spPr>
              <c:txPr>
                <a:bodyPr wrap="none"/>
                <a:lstStyle/>
                <a:p>
                  <a:pPr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</c15:spPr>
                  <c15:layout>
                    <c:manualLayout>
                      <c:w val="3.9846867902126916E-2"/>
                      <c:h val="0.106220501035126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0E-4662-9392-AEC2B62174EB}"/>
                </c:ext>
              </c:extLst>
            </c:dLbl>
            <c:dLbl>
              <c:idx val="3"/>
              <c:layout>
                <c:manualLayout>
                  <c:x val="2.7130100807494339E-2"/>
                  <c:y val="6.561892626654430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wrap="none"/>
                <a:lstStyle/>
                <a:p>
                  <a:pPr>
                    <a:defRPr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40E-4662-9392-AEC2B62174E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0E-4662-9392-AEC2B62174E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</c:ext>
            </c:extLst>
          </c:dLbls>
          <c:cat>
            <c:strRef>
              <c:f>Plan1!$A$2:$A$6</c:f>
              <c:strCache>
                <c:ptCount val="5"/>
                <c:pt idx="0">
                  <c:v>Até 4ª série do fundamental</c:v>
                </c:pt>
                <c:pt idx="1">
                  <c:v>5ª a 8ª série do  fundamental</c:v>
                </c:pt>
                <c:pt idx="2">
                  <c:v>Ensino Médio</c:v>
                </c:pt>
                <c:pt idx="3">
                  <c:v>Superior</c:v>
                </c:pt>
                <c:pt idx="4">
                  <c:v>não mexer</c:v>
                </c:pt>
              </c:strCache>
            </c:strRef>
          </c:cat>
          <c:val>
            <c:numRef>
              <c:f>Plan1!$B$2:$B$6</c:f>
              <c:numCache>
                <c:formatCode>0</c:formatCode>
                <c:ptCount val="5"/>
                <c:pt idx="0">
                  <c:v>22.827172827172827</c:v>
                </c:pt>
                <c:pt idx="1">
                  <c:v>19.280719280719278</c:v>
                </c:pt>
                <c:pt idx="2">
                  <c:v>38.361638361638363</c:v>
                </c:pt>
                <c:pt idx="3">
                  <c:v>19.530469530469531</c:v>
                </c:pt>
                <c:pt idx="4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0E-4662-9392-AEC2B62174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0403620733372"/>
          <c:y val="0.10743962915594558"/>
          <c:w val="0.55429037963933192"/>
          <c:h val="0.73376065999727025"/>
        </c:manualLayout>
      </c:layout>
      <c:doughnutChart>
        <c:varyColors val="1"/>
        <c:ser>
          <c:idx val="2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45594E"/>
            </a:solidFill>
          </c:spPr>
          <c:dPt>
            <c:idx val="0"/>
            <c:bubble3D val="0"/>
            <c:explosion val="4"/>
            <c:spPr>
              <a:solidFill>
                <a:srgbClr val="E2C6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0-48D4-A36F-D79AE0027D1A}"/>
              </c:ext>
            </c:extLst>
          </c:dPt>
          <c:dPt>
            <c:idx val="1"/>
            <c:bubble3D val="0"/>
            <c:spPr>
              <a:solidFill>
                <a:srgbClr val="F2F2F2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10-48D4-A36F-D79AE0027D1A}"/>
              </c:ext>
            </c:extLst>
          </c:dPt>
          <c:dLbls>
            <c:dLbl>
              <c:idx val="0"/>
              <c:layout>
                <c:manualLayout>
                  <c:x val="-2.6240211704527488E-2"/>
                  <c:y val="-0.374098511859152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10-48D4-A36F-D79AE002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branca</c:v>
                </c:pt>
                <c:pt idx="1">
                  <c:v>não mexer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 formatCode="0">
                  <c:v>33.266733266733269</c:v>
                </c:pt>
                <c:pt idx="1">
                  <c:v>66.733266733266731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10-48D4-A36F-D79AE0027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40403620733372"/>
          <c:y val="0.10743962915594558"/>
          <c:w val="0.55429037963933192"/>
          <c:h val="0.73376065999727025"/>
        </c:manualLayout>
      </c:layout>
      <c:doughnutChart>
        <c:varyColors val="1"/>
        <c:ser>
          <c:idx val="2"/>
          <c:order val="0"/>
          <c:tx>
            <c:strRef>
              <c:f>Planilha1!$B$1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rgbClr val="45594E"/>
            </a:solidFill>
          </c:spPr>
          <c:dPt>
            <c:idx val="0"/>
            <c:bubble3D val="0"/>
            <c:explosion val="4"/>
            <c:spPr>
              <a:solidFill>
                <a:srgbClr val="5E5A9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0-48D4-A36F-D79AE0027D1A}"/>
              </c:ext>
            </c:extLst>
          </c:dPt>
          <c:dPt>
            <c:idx val="1"/>
            <c:bubble3D val="0"/>
            <c:spPr>
              <a:solidFill>
                <a:srgbClr val="F2F2F2">
                  <a:alpha val="5607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10-48D4-A36F-D79AE0027D1A}"/>
              </c:ext>
            </c:extLst>
          </c:dPt>
          <c:dLbls>
            <c:dLbl>
              <c:idx val="0"/>
              <c:layout>
                <c:manualLayout>
                  <c:x val="0.3933790926778612"/>
                  <c:y val="-0.21498838464631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63613900431548E-2"/>
                      <c:h val="7.3238012705270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210-48D4-A36F-D79AE002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preta/ parda</c:v>
                </c:pt>
                <c:pt idx="1">
                  <c:v>não mexer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 formatCode="0">
                  <c:v>61.188811188811187</c:v>
                </c:pt>
                <c:pt idx="1">
                  <c:v>38.811188811188813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10-48D4-A36F-D79AE0027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effectLst/>
          </c:spPr>
          <c:dPt>
            <c:idx val="0"/>
            <c:bubble3D val="0"/>
            <c:spPr>
              <a:solidFill>
                <a:srgbClr val="E2C14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9ED3-4323-8601-3450220D152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9ED3-4323-8601-3450220D1521}"/>
              </c:ext>
            </c:extLst>
          </c:dPt>
          <c:dLbls>
            <c:dLbl>
              <c:idx val="0"/>
              <c:layout>
                <c:manualLayout>
                  <c:x val="-9.5935785293303405E-2"/>
                  <c:y val="4.4217653915734352E-2"/>
                </c:manualLayout>
              </c:layout>
              <c:spPr>
                <a:xfrm>
                  <a:off x="1310370" y="493114"/>
                  <a:ext cx="422275" cy="380683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65000"/>
                      <a:lumOff val="3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wrap="none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>
                        <a:gd name="adj1" fmla="val 82526"/>
                        <a:gd name="adj2" fmla="val 30501"/>
                      </a:avLst>
                    </a:prstGeom>
                  </c15:spPr>
                  <c15:layout>
                    <c:manualLayout>
                      <c:w val="0.172425127621748"/>
                      <c:h val="0.17672345559688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3-4323-8601-3450220D15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3-4323-8601-3450220D152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1"/>
                <c:pt idx="0">
                  <c:v>Outras religiões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">
                  <c:v>17.882117882117882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D3-4323-8601-3450220D1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0.26823</cdr:x>
      <cdr:y>0.44222</cdr:y>
    </cdr:from>
    <cdr:to>
      <cdr:x>0.30635</cdr:x>
      <cdr:y>0.55778</cdr:y>
    </cdr:to>
    <cdr:sp macro="" textlink="">
      <cdr:nvSpPr>
        <cdr:cNvPr id="2" name="Balão de Fala: Oval 1">
          <a:extLst xmlns:a="http://schemas.openxmlformats.org/drawingml/2006/main">
            <a:ext uri="{FF2B5EF4-FFF2-40B4-BE49-F238E27FC236}">
              <a16:creationId xmlns:a16="http://schemas.microsoft.com/office/drawing/2014/main" id="{8F1098AE-BEBA-41B4-A566-6A059C1ACE92}"/>
            </a:ext>
          </a:extLst>
        </cdr:cNvPr>
        <cdr:cNvSpPr/>
      </cdr:nvSpPr>
      <cdr:spPr>
        <a:xfrm xmlns:a="http://schemas.openxmlformats.org/drawingml/2006/main" flipH="1">
          <a:off x="3888755" y="1992404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354CB4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354CB4"/>
              </a:solidFill>
            </a:rPr>
            <a:t>81%</a:t>
          </a:r>
        </a:p>
      </cdr:txBody>
    </cdr:sp>
  </cdr:relSizeAnchor>
  <cdr:relSizeAnchor xmlns:cdr="http://schemas.openxmlformats.org/drawingml/2006/chartDrawing">
    <cdr:from>
      <cdr:x>0.12954</cdr:x>
      <cdr:y>0.44222</cdr:y>
    </cdr:from>
    <cdr:to>
      <cdr:x>0.16767</cdr:x>
      <cdr:y>0.55778</cdr:y>
    </cdr:to>
    <cdr:sp macro="" textlink="">
      <cdr:nvSpPr>
        <cdr:cNvPr id="3" name="Balão de Fala: Oval 2">
          <a:extLst xmlns:a="http://schemas.openxmlformats.org/drawingml/2006/main">
            <a:ext uri="{FF2B5EF4-FFF2-40B4-BE49-F238E27FC236}">
              <a16:creationId xmlns:a16="http://schemas.microsoft.com/office/drawing/2014/main" id="{DA9439C8-2EB0-40BB-B3BB-19D18F3A3F89}"/>
            </a:ext>
          </a:extLst>
        </cdr:cNvPr>
        <cdr:cNvSpPr/>
      </cdr:nvSpPr>
      <cdr:spPr>
        <a:xfrm xmlns:a="http://schemas.openxmlformats.org/drawingml/2006/main" flipH="1">
          <a:off x="1878105" y="1992404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354CB4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354CB4"/>
              </a:solidFill>
            </a:rPr>
            <a:t>83%</a:t>
          </a:r>
        </a:p>
      </cdr:txBody>
    </cdr:sp>
  </cdr:relSizeAnchor>
  <cdr:relSizeAnchor xmlns:cdr="http://schemas.openxmlformats.org/drawingml/2006/chartDrawing">
    <cdr:from>
      <cdr:x>0.13998</cdr:x>
      <cdr:y>0.81628</cdr:y>
    </cdr:from>
    <cdr:to>
      <cdr:x>0.1781</cdr:x>
      <cdr:y>0.93185</cdr:y>
    </cdr:to>
    <cdr:sp macro="" textlink="">
      <cdr:nvSpPr>
        <cdr:cNvPr id="4" name="Balão de Fala: Oval 3">
          <a:extLst xmlns:a="http://schemas.openxmlformats.org/drawingml/2006/main">
            <a:ext uri="{FF2B5EF4-FFF2-40B4-BE49-F238E27FC236}">
              <a16:creationId xmlns:a16="http://schemas.microsoft.com/office/drawing/2014/main" id="{1F9309F9-F9A1-43F6-9BD8-A69EF52DF9BB}"/>
            </a:ext>
          </a:extLst>
        </cdr:cNvPr>
        <cdr:cNvSpPr/>
      </cdr:nvSpPr>
      <cdr:spPr>
        <a:xfrm xmlns:a="http://schemas.openxmlformats.org/drawingml/2006/main" flipH="1">
          <a:off x="2029402" y="3677751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9D5EA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9D5EAF"/>
              </a:solidFill>
            </a:rPr>
            <a:t>6%</a:t>
          </a:r>
        </a:p>
      </cdr:txBody>
    </cdr:sp>
  </cdr:relSizeAnchor>
  <cdr:relSizeAnchor xmlns:cdr="http://schemas.openxmlformats.org/drawingml/2006/chartDrawing">
    <cdr:from>
      <cdr:x>0.269</cdr:x>
      <cdr:y>0.76107</cdr:y>
    </cdr:from>
    <cdr:to>
      <cdr:x>0.30712</cdr:x>
      <cdr:y>0.87664</cdr:y>
    </cdr:to>
    <cdr:sp macro="" textlink="">
      <cdr:nvSpPr>
        <cdr:cNvPr id="5" name="Balão de Fala: Oval 4">
          <a:extLst xmlns:a="http://schemas.openxmlformats.org/drawingml/2006/main">
            <a:ext uri="{FF2B5EF4-FFF2-40B4-BE49-F238E27FC236}">
              <a16:creationId xmlns:a16="http://schemas.microsoft.com/office/drawing/2014/main" id="{6F6654AF-F718-48B8-9646-58EE01C91484}"/>
            </a:ext>
          </a:extLst>
        </cdr:cNvPr>
        <cdr:cNvSpPr/>
      </cdr:nvSpPr>
      <cdr:spPr>
        <a:xfrm xmlns:a="http://schemas.openxmlformats.org/drawingml/2006/main" flipH="1">
          <a:off x="3899905" y="3428998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9D5EA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9D5EAF"/>
              </a:solidFill>
            </a:rPr>
            <a:t>13%</a:t>
          </a:r>
        </a:p>
      </cdr:txBody>
    </cdr:sp>
  </cdr:relSizeAnchor>
  <cdr:relSizeAnchor xmlns:cdr="http://schemas.openxmlformats.org/drawingml/2006/chartDrawing">
    <cdr:from>
      <cdr:x>0.54081</cdr:x>
      <cdr:y>0.44222</cdr:y>
    </cdr:from>
    <cdr:to>
      <cdr:x>0.57894</cdr:x>
      <cdr:y>0.55778</cdr:y>
    </cdr:to>
    <cdr:sp macro="" textlink="">
      <cdr:nvSpPr>
        <cdr:cNvPr id="6" name="Balão de Fala: Oval 5">
          <a:extLst xmlns:a="http://schemas.openxmlformats.org/drawingml/2006/main">
            <a:ext uri="{FF2B5EF4-FFF2-40B4-BE49-F238E27FC236}">
              <a16:creationId xmlns:a16="http://schemas.microsoft.com/office/drawing/2014/main" id="{247D9A47-48FA-46EC-9ADD-97BFD36177EC}"/>
            </a:ext>
          </a:extLst>
        </cdr:cNvPr>
        <cdr:cNvSpPr/>
      </cdr:nvSpPr>
      <cdr:spPr>
        <a:xfrm xmlns:a="http://schemas.openxmlformats.org/drawingml/2006/main" flipH="1">
          <a:off x="7840688" y="1992404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354CB4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354CB4"/>
              </a:solidFill>
            </a:rPr>
            <a:t>79%</a:t>
          </a:r>
        </a:p>
      </cdr:txBody>
    </cdr:sp>
  </cdr:relSizeAnchor>
  <cdr:relSizeAnchor xmlns:cdr="http://schemas.openxmlformats.org/drawingml/2006/chartDrawing">
    <cdr:from>
      <cdr:x>0.54158</cdr:x>
      <cdr:y>0.76107</cdr:y>
    </cdr:from>
    <cdr:to>
      <cdr:x>0.57971</cdr:x>
      <cdr:y>0.87664</cdr:y>
    </cdr:to>
    <cdr:sp macro="" textlink="">
      <cdr:nvSpPr>
        <cdr:cNvPr id="7" name="Balão de Fala: Oval 6">
          <a:extLst xmlns:a="http://schemas.openxmlformats.org/drawingml/2006/main">
            <a:ext uri="{FF2B5EF4-FFF2-40B4-BE49-F238E27FC236}">
              <a16:creationId xmlns:a16="http://schemas.microsoft.com/office/drawing/2014/main" id="{C97E9C05-873A-4682-9B8E-5C365B3049B3}"/>
            </a:ext>
          </a:extLst>
        </cdr:cNvPr>
        <cdr:cNvSpPr/>
      </cdr:nvSpPr>
      <cdr:spPr>
        <a:xfrm xmlns:a="http://schemas.openxmlformats.org/drawingml/2006/main" flipH="1">
          <a:off x="7851838" y="3428998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9D5EA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9D5EAF"/>
              </a:solidFill>
            </a:rPr>
            <a:t>16%</a:t>
          </a:r>
        </a:p>
      </cdr:txBody>
    </cdr:sp>
  </cdr:relSizeAnchor>
  <cdr:relSizeAnchor xmlns:cdr="http://schemas.openxmlformats.org/drawingml/2006/chartDrawing">
    <cdr:from>
      <cdr:x>0.67496</cdr:x>
      <cdr:y>0.44222</cdr:y>
    </cdr:from>
    <cdr:to>
      <cdr:x>0.71309</cdr:x>
      <cdr:y>0.55778</cdr:y>
    </cdr:to>
    <cdr:sp macro="" textlink="">
      <cdr:nvSpPr>
        <cdr:cNvPr id="8" name="Balão de Fala: Oval 7">
          <a:extLst xmlns:a="http://schemas.openxmlformats.org/drawingml/2006/main">
            <a:ext uri="{FF2B5EF4-FFF2-40B4-BE49-F238E27FC236}">
              <a16:creationId xmlns:a16="http://schemas.microsoft.com/office/drawing/2014/main" id="{265E667C-FC56-4FF4-97F1-657ACB69CCD6}"/>
            </a:ext>
          </a:extLst>
        </cdr:cNvPr>
        <cdr:cNvSpPr/>
      </cdr:nvSpPr>
      <cdr:spPr>
        <a:xfrm xmlns:a="http://schemas.openxmlformats.org/drawingml/2006/main" flipH="1">
          <a:off x="9785603" y="1992404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354CB4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354CB4"/>
              </a:solidFill>
            </a:rPr>
            <a:t>83%</a:t>
          </a:r>
        </a:p>
      </cdr:txBody>
    </cdr:sp>
  </cdr:relSizeAnchor>
  <cdr:relSizeAnchor xmlns:cdr="http://schemas.openxmlformats.org/drawingml/2006/chartDrawing">
    <cdr:from>
      <cdr:x>0.67473</cdr:x>
      <cdr:y>0.777</cdr:y>
    </cdr:from>
    <cdr:to>
      <cdr:x>0.71286</cdr:x>
      <cdr:y>0.89256</cdr:y>
    </cdr:to>
    <cdr:sp macro="" textlink="">
      <cdr:nvSpPr>
        <cdr:cNvPr id="9" name="Balão de Fala: Oval 8">
          <a:extLst xmlns:a="http://schemas.openxmlformats.org/drawingml/2006/main">
            <a:ext uri="{FF2B5EF4-FFF2-40B4-BE49-F238E27FC236}">
              <a16:creationId xmlns:a16="http://schemas.microsoft.com/office/drawing/2014/main" id="{1A19C002-37EE-4DB6-ACEF-F75E771F8615}"/>
            </a:ext>
          </a:extLst>
        </cdr:cNvPr>
        <cdr:cNvSpPr/>
      </cdr:nvSpPr>
      <cdr:spPr>
        <a:xfrm xmlns:a="http://schemas.openxmlformats.org/drawingml/2006/main" flipH="1">
          <a:off x="9782239" y="3500749"/>
          <a:ext cx="552727" cy="520678"/>
        </a:xfrm>
        <a:prstGeom xmlns:a="http://schemas.openxmlformats.org/drawingml/2006/main" prst="wedgeEllipseCallout">
          <a:avLst>
            <a:gd name="adj1" fmla="val 88469"/>
            <a:gd name="adj2" fmla="val 2799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9D5EAF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0" tIns="0" rIns="0" bIns="0" rtlCol="0" anchor="ctr"/>
        <a:lstStyle xmlns:a="http://schemas.openxmlformats.org/drawingml/2006/main">
          <a:defPPr>
            <a:defRPr lang="en-US"/>
          </a:defPPr>
          <a:lvl1pPr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721898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443799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21656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887597" algn="l" defTabSz="721898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609496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43313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5053294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5775193" algn="l" defTabSz="1443799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b="1" dirty="0">
              <a:solidFill>
                <a:srgbClr val="9D5EAF"/>
              </a:solidFill>
            </a:rPr>
            <a:t>12%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2100" tIns="46050" rIns="92100" bIns="4605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80DA93-AF96-4F21-B870-5B86D2C47FDC}" type="datetime1">
              <a:rPr lang="en-US" altLang="pt-BR"/>
              <a:pPr>
                <a:defRPr/>
              </a:pPr>
              <a:t>9/14/2018</a:t>
            </a:fld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l">
              <a:defRPr sz="1200"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2100" tIns="46050" rIns="92100" bIns="4605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8BDE907-D56C-432A-9648-4606474F45CF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755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2100" tIns="46050" rIns="92100" bIns="46050" rtlCol="0"/>
          <a:lstStyle>
            <a:lvl1pPr algn="r">
              <a:defRPr sz="1200"/>
            </a:lvl1pPr>
          </a:lstStyle>
          <a:p>
            <a:fld id="{9CF23BFD-9A7E-4965-8C1E-277FE708A57A}" type="datetimeFigureOut">
              <a:rPr lang="pt-BR" smtClean="0"/>
              <a:t>14/09/2018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44538"/>
            <a:ext cx="6711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0" rIns="92100" bIns="4605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0" tIns="46050" rIns="92100" bIns="4605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100" tIns="46050" rIns="92100" bIns="46050" rtlCol="0" anchor="b"/>
          <a:lstStyle>
            <a:lvl1pPr algn="r">
              <a:defRPr sz="1200"/>
            </a:lvl1pPr>
          </a:lstStyle>
          <a:p>
            <a:fld id="{64491D48-A721-4182-AB01-D603099C8C6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42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388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778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907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7037" algn="l" defTabSz="91425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D48-A721-4182-AB01-D603099C8C6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97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D48-A721-4182-AB01-D603099C8C6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748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2863" y="744538"/>
            <a:ext cx="671195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1D48-A721-4182-AB01-D603099C8C6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3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2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F4C8CF6-FD80-4196-A7A9-65B6468C57E9}"/>
              </a:ext>
            </a:extLst>
          </p:cNvPr>
          <p:cNvGrpSpPr/>
          <p:nvPr userDrawn="1"/>
        </p:nvGrpSpPr>
        <p:grpSpPr>
          <a:xfrm>
            <a:off x="-1" y="-1"/>
            <a:ext cx="16275186" cy="9015414"/>
            <a:chOff x="-1" y="-1"/>
            <a:chExt cx="16275186" cy="9015414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E31C88D-7639-4590-A666-CB8F98ADD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759958" y="-1"/>
              <a:ext cx="7515227" cy="7515227"/>
            </a:xfrm>
            <a:prstGeom prst="rect">
              <a:avLst/>
            </a:prstGeom>
          </p:spPr>
        </p:pic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7A28D045-B5C1-4DBB-B4AB-9ED31FB85179}"/>
                </a:ext>
              </a:extLst>
            </p:cNvPr>
            <p:cNvSpPr/>
            <p:nvPr userDrawn="1"/>
          </p:nvSpPr>
          <p:spPr>
            <a:xfrm rot="16200000">
              <a:off x="14581389" y="5868786"/>
              <a:ext cx="199623" cy="3149601"/>
            </a:xfrm>
            <a:prstGeom prst="round2SameRect">
              <a:avLst>
                <a:gd name="adj1" fmla="val 11111"/>
                <a:gd name="adj2" fmla="val 0"/>
              </a:avLst>
            </a:prstGeom>
            <a:solidFill>
              <a:srgbClr val="673F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dirty="0"/>
            </a:p>
          </p:txBody>
        </p:sp>
        <p:sp>
          <p:nvSpPr>
            <p:cNvPr id="21" name="Retângulo: Cantos Superiores Arredondados 20">
              <a:extLst>
                <a:ext uri="{FF2B5EF4-FFF2-40B4-BE49-F238E27FC236}">
                  <a16:creationId xmlns:a16="http://schemas.microsoft.com/office/drawing/2014/main" id="{CD038EF0-DDF4-4B55-B253-AAAD0C4E01DF}"/>
                </a:ext>
              </a:extLst>
            </p:cNvPr>
            <p:cNvSpPr/>
            <p:nvPr userDrawn="1"/>
          </p:nvSpPr>
          <p:spPr>
            <a:xfrm rot="5400000" flipH="1">
              <a:off x="1266824" y="1095714"/>
              <a:ext cx="171450" cy="27051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3EB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77005E46-AFED-4079-895E-069D81379C8A}"/>
                </a:ext>
              </a:extLst>
            </p:cNvPr>
            <p:cNvSpPr/>
            <p:nvPr userDrawn="1"/>
          </p:nvSpPr>
          <p:spPr>
            <a:xfrm>
              <a:off x="1" y="0"/>
              <a:ext cx="150476" cy="9015413"/>
            </a:xfrm>
            <a:prstGeom prst="rect">
              <a:avLst/>
            </a:prstGeom>
            <a:solidFill>
              <a:srgbClr val="3EB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pic>
        <p:nvPicPr>
          <p:cNvPr id="24" name="Imagem 23">
            <a:extLst>
              <a:ext uri="{FF2B5EF4-FFF2-40B4-BE49-F238E27FC236}">
                <a16:creationId xmlns:a16="http://schemas.microsoft.com/office/drawing/2014/main" id="{B14B0C35-3ACD-409A-BBEE-27723CA88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8" y="546577"/>
            <a:ext cx="6268346" cy="1681357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200233C2-F928-425A-B1BF-AC08B1A4345D}"/>
              </a:ext>
            </a:extLst>
          </p:cNvPr>
          <p:cNvGrpSpPr/>
          <p:nvPr userDrawn="1"/>
        </p:nvGrpSpPr>
        <p:grpSpPr>
          <a:xfrm>
            <a:off x="2749353" y="2186906"/>
            <a:ext cx="8273936" cy="6673830"/>
            <a:chOff x="2749353" y="2186906"/>
            <a:chExt cx="8273936" cy="6673830"/>
          </a:xfrm>
        </p:grpSpPr>
        <p:pic>
          <p:nvPicPr>
            <p:cNvPr id="14" name="Picture 4" descr="Nashville, Tennessee, Estados Unidos Da AmÃ©rica">
              <a:extLst>
                <a:ext uri="{FF2B5EF4-FFF2-40B4-BE49-F238E27FC236}">
                  <a16:creationId xmlns:a16="http://schemas.microsoft.com/office/drawing/2014/main" id="{C042C7C4-A1B9-477D-AD83-F88037AF85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duotone>
                <a:srgbClr val="8064A2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276" y="2186906"/>
              <a:ext cx="6575314" cy="6575313"/>
            </a:xfrm>
            <a:prstGeom prst="rect">
              <a:avLst/>
            </a:prstGeom>
            <a:noFill/>
          </p:spPr>
        </p:pic>
        <p:graphicFrame>
          <p:nvGraphicFramePr>
            <p:cNvPr id="22" name="Gráfico 21">
              <a:extLst>
                <a:ext uri="{FF2B5EF4-FFF2-40B4-BE49-F238E27FC236}">
                  <a16:creationId xmlns:a16="http://schemas.microsoft.com/office/drawing/2014/main" id="{B6484A72-8B32-4B17-884E-D244A93C57BC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556321564"/>
                </p:ext>
              </p:extLst>
            </p:nvPr>
          </p:nvGraphicFramePr>
          <p:xfrm>
            <a:off x="2749353" y="2321511"/>
            <a:ext cx="8273936" cy="65392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6BEE6355-92BB-49CE-AAA3-5BA2AE025D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19"/>
            <a:stretch/>
          </p:blipFill>
          <p:spPr>
            <a:xfrm>
              <a:off x="5183628" y="4210076"/>
              <a:ext cx="3816570" cy="1546552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736FA690-2E0D-49CA-B45A-87DFD58C99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81" t="4064"/>
            <a:stretch/>
          </p:blipFill>
          <p:spPr>
            <a:xfrm>
              <a:off x="6009771" y="5623261"/>
              <a:ext cx="2862137" cy="13371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753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50724502-C77E-480F-8A12-266D2052E746}"/>
              </a:ext>
            </a:extLst>
          </p:cNvPr>
          <p:cNvGrpSpPr/>
          <p:nvPr userDrawn="1"/>
        </p:nvGrpSpPr>
        <p:grpSpPr>
          <a:xfrm>
            <a:off x="-3847" y="0"/>
            <a:ext cx="154324" cy="9015413"/>
            <a:chOff x="-3847" y="0"/>
            <a:chExt cx="154324" cy="9015413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BED7C3A-517A-4E22-B5BE-72D31F72B12C}"/>
                </a:ext>
              </a:extLst>
            </p:cNvPr>
            <p:cNvSpPr/>
            <p:nvPr userDrawn="1"/>
          </p:nvSpPr>
          <p:spPr>
            <a:xfrm>
              <a:off x="1" y="0"/>
              <a:ext cx="150476" cy="9015413"/>
            </a:xfrm>
            <a:prstGeom prst="rect">
              <a:avLst/>
            </a:prstGeom>
            <a:solidFill>
              <a:srgbClr val="3EB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220DDC4A-C4AF-4B49-94AE-55D0C57773F6}"/>
                </a:ext>
              </a:extLst>
            </p:cNvPr>
            <p:cNvSpPr/>
            <p:nvPr userDrawn="1"/>
          </p:nvSpPr>
          <p:spPr>
            <a:xfrm>
              <a:off x="-3847" y="4152900"/>
              <a:ext cx="154323" cy="4862513"/>
            </a:xfrm>
            <a:prstGeom prst="rect">
              <a:avLst/>
            </a:prstGeom>
            <a:solidFill>
              <a:srgbClr val="673F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7D390FFE-C949-4BBD-B3C8-DF7F55754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335" y="8142399"/>
            <a:ext cx="1780846" cy="6445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CF6848-0B0D-4BAA-BCBF-769954BE63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37533" y="-6237"/>
            <a:ext cx="5318466" cy="53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12800" y="8355953"/>
            <a:ext cx="3793067" cy="479987"/>
          </a:xfrm>
          <a:prstGeom prst="rect">
            <a:avLst/>
          </a:prstGeom>
        </p:spPr>
        <p:txBody>
          <a:bodyPr lIns="144402" tIns="72201" rIns="144402" bIns="72201"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fld id="{C44D4ACD-23CE-4639-BF8D-13E08652047E}" type="datetimeFigureOut">
              <a:rPr lang="pt-BR" smtClean="0"/>
              <a:pPr/>
              <a:t>14/09/2018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554134" y="8355953"/>
            <a:ext cx="5147733" cy="479987"/>
          </a:xfrm>
          <a:prstGeom prst="rect">
            <a:avLst/>
          </a:prstGeom>
        </p:spPr>
        <p:txBody>
          <a:bodyPr lIns="144402" tIns="72201" rIns="144402" bIns="72201"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12800" y="361035"/>
            <a:ext cx="15189200" cy="1124866"/>
          </a:xfrm>
          <a:prstGeom prst="rect">
            <a:avLst/>
          </a:prstGeom>
        </p:spPr>
        <p:txBody>
          <a:bodyPr lIns="144402" tIns="72201" rIns="144402" bIns="72201"/>
          <a:lstStyle>
            <a:lvl1pPr algn="l" defTabSz="722010" rtl="0" eaLnBrk="1" fontAlgn="base" hangingPunct="1">
              <a:lnSpc>
                <a:spcPts val="4956"/>
              </a:lnSpc>
              <a:spcBef>
                <a:spcPct val="0"/>
              </a:spcBef>
              <a:spcAft>
                <a:spcPct val="0"/>
              </a:spcAft>
              <a:defRPr lang="pt-BR" sz="5400" b="1" kern="1200" dirty="0">
                <a:solidFill>
                  <a:srgbClr val="7F7F7F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1894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ação 10">
            <a:extLst>
              <a:ext uri="{FF2B5EF4-FFF2-40B4-BE49-F238E27FC236}">
                <a16:creationId xmlns:a16="http://schemas.microsoft.com/office/drawing/2014/main" id="{2FCF3BC7-3761-4429-9C51-617BE3436F3C}"/>
              </a:ext>
            </a:extLst>
          </p:cNvPr>
          <p:cNvSpPr/>
          <p:nvPr userDrawn="1"/>
        </p:nvSpPr>
        <p:spPr>
          <a:xfrm>
            <a:off x="8663630" y="2297679"/>
            <a:ext cx="5557945" cy="4636523"/>
          </a:xfrm>
          <a:custGeom>
            <a:avLst/>
            <a:gdLst>
              <a:gd name="connsiteX0" fmla="*/ 2769501 w 5539002"/>
              <a:gd name="connsiteY0" fmla="*/ 1181100 h 4724400"/>
              <a:gd name="connsiteX1" fmla="*/ 2769501 w 5539002"/>
              <a:gd name="connsiteY1" fmla="*/ 4724400 h 4724400"/>
              <a:gd name="connsiteX2" fmla="*/ 2769501 w 5539002"/>
              <a:gd name="connsiteY2" fmla="*/ 1181100 h 4724400"/>
              <a:gd name="connsiteX0" fmla="*/ 2829354 w 5579590"/>
              <a:gd name="connsiteY0" fmla="*/ 1096816 h 4773466"/>
              <a:gd name="connsiteX1" fmla="*/ 2772204 w 5579590"/>
              <a:gd name="connsiteY1" fmla="*/ 4773466 h 4773466"/>
              <a:gd name="connsiteX2" fmla="*/ 2829354 w 5579590"/>
              <a:gd name="connsiteY2" fmla="*/ 1096816 h 4773466"/>
              <a:gd name="connsiteX0" fmla="*/ 2829354 w 5670664"/>
              <a:gd name="connsiteY0" fmla="*/ 1096816 h 4773466"/>
              <a:gd name="connsiteX1" fmla="*/ 2772204 w 5670664"/>
              <a:gd name="connsiteY1" fmla="*/ 4773466 h 4773466"/>
              <a:gd name="connsiteX2" fmla="*/ 2829354 w 5670664"/>
              <a:gd name="connsiteY2" fmla="*/ 1096816 h 4773466"/>
              <a:gd name="connsiteX0" fmla="*/ 2918664 w 5759974"/>
              <a:gd name="connsiteY0" fmla="*/ 997544 h 4674194"/>
              <a:gd name="connsiteX1" fmla="*/ 2861514 w 5759974"/>
              <a:gd name="connsiteY1" fmla="*/ 4674194 h 4674194"/>
              <a:gd name="connsiteX2" fmla="*/ 2918664 w 5759974"/>
              <a:gd name="connsiteY2" fmla="*/ 997544 h 4674194"/>
              <a:gd name="connsiteX0" fmla="*/ 3022228 w 5863538"/>
              <a:gd name="connsiteY0" fmla="*/ 1014068 h 4690718"/>
              <a:gd name="connsiteX1" fmla="*/ 2965078 w 5863538"/>
              <a:gd name="connsiteY1" fmla="*/ 4690718 h 4690718"/>
              <a:gd name="connsiteX2" fmla="*/ 3022228 w 5863538"/>
              <a:gd name="connsiteY2" fmla="*/ 1014068 h 4690718"/>
              <a:gd name="connsiteX0" fmla="*/ 2946876 w 5865540"/>
              <a:gd name="connsiteY0" fmla="*/ 1000071 h 4752921"/>
              <a:gd name="connsiteX1" fmla="*/ 3004026 w 5865540"/>
              <a:gd name="connsiteY1" fmla="*/ 4752921 h 4752921"/>
              <a:gd name="connsiteX2" fmla="*/ 2946876 w 5865540"/>
              <a:gd name="connsiteY2" fmla="*/ 1000071 h 4752921"/>
              <a:gd name="connsiteX0" fmla="*/ 2847818 w 5766482"/>
              <a:gd name="connsiteY0" fmla="*/ 1015617 h 4768467"/>
              <a:gd name="connsiteX1" fmla="*/ 2904968 w 5766482"/>
              <a:gd name="connsiteY1" fmla="*/ 4768467 h 4768467"/>
              <a:gd name="connsiteX2" fmla="*/ 2847818 w 5766482"/>
              <a:gd name="connsiteY2" fmla="*/ 1015617 h 4768467"/>
              <a:gd name="connsiteX0" fmla="*/ 2847818 w 5432681"/>
              <a:gd name="connsiteY0" fmla="*/ 1015617 h 4768467"/>
              <a:gd name="connsiteX1" fmla="*/ 2904968 w 5432681"/>
              <a:gd name="connsiteY1" fmla="*/ 4768467 h 4768467"/>
              <a:gd name="connsiteX2" fmla="*/ 2847818 w 5432681"/>
              <a:gd name="connsiteY2" fmla="*/ 1015617 h 4768467"/>
              <a:gd name="connsiteX0" fmla="*/ 2847818 w 5566672"/>
              <a:gd name="connsiteY0" fmla="*/ 1015617 h 4768467"/>
              <a:gd name="connsiteX1" fmla="*/ 2904968 w 5566672"/>
              <a:gd name="connsiteY1" fmla="*/ 4768467 h 4768467"/>
              <a:gd name="connsiteX2" fmla="*/ 2847818 w 5566672"/>
              <a:gd name="connsiteY2" fmla="*/ 1015617 h 4768467"/>
              <a:gd name="connsiteX0" fmla="*/ 2847818 w 5544686"/>
              <a:gd name="connsiteY0" fmla="*/ 1015617 h 4768467"/>
              <a:gd name="connsiteX1" fmla="*/ 2904968 w 5544686"/>
              <a:gd name="connsiteY1" fmla="*/ 4768467 h 4768467"/>
              <a:gd name="connsiteX2" fmla="*/ 2847818 w 5544686"/>
              <a:gd name="connsiteY2" fmla="*/ 1015617 h 4768467"/>
              <a:gd name="connsiteX0" fmla="*/ 2847818 w 5594443"/>
              <a:gd name="connsiteY0" fmla="*/ 1015617 h 4768467"/>
              <a:gd name="connsiteX1" fmla="*/ 2904968 w 5594443"/>
              <a:gd name="connsiteY1" fmla="*/ 4768467 h 4768467"/>
              <a:gd name="connsiteX2" fmla="*/ 2847818 w 5594443"/>
              <a:gd name="connsiteY2" fmla="*/ 1015617 h 4768467"/>
              <a:gd name="connsiteX0" fmla="*/ 2908396 w 5655021"/>
              <a:gd name="connsiteY0" fmla="*/ 916600 h 4669450"/>
              <a:gd name="connsiteX1" fmla="*/ 2965546 w 5655021"/>
              <a:gd name="connsiteY1" fmla="*/ 4669450 h 4669450"/>
              <a:gd name="connsiteX2" fmla="*/ 2908396 w 5655021"/>
              <a:gd name="connsiteY2" fmla="*/ 916600 h 4669450"/>
              <a:gd name="connsiteX0" fmla="*/ 2957472 w 5655560"/>
              <a:gd name="connsiteY0" fmla="*/ 916600 h 4669450"/>
              <a:gd name="connsiteX1" fmla="*/ 2938422 w 5655560"/>
              <a:gd name="connsiteY1" fmla="*/ 4669450 h 4669450"/>
              <a:gd name="connsiteX2" fmla="*/ 2957472 w 5655560"/>
              <a:gd name="connsiteY2" fmla="*/ 916600 h 4669450"/>
              <a:gd name="connsiteX0" fmla="*/ 2858911 w 5556999"/>
              <a:gd name="connsiteY0" fmla="*/ 932158 h 4685008"/>
              <a:gd name="connsiteX1" fmla="*/ 2839861 w 5556999"/>
              <a:gd name="connsiteY1" fmla="*/ 4685008 h 4685008"/>
              <a:gd name="connsiteX2" fmla="*/ 2858911 w 5556999"/>
              <a:gd name="connsiteY2" fmla="*/ 932158 h 4685008"/>
              <a:gd name="connsiteX0" fmla="*/ 2858911 w 5524386"/>
              <a:gd name="connsiteY0" fmla="*/ 932158 h 4685008"/>
              <a:gd name="connsiteX1" fmla="*/ 2839861 w 5524386"/>
              <a:gd name="connsiteY1" fmla="*/ 4685008 h 4685008"/>
              <a:gd name="connsiteX2" fmla="*/ 2858911 w 5524386"/>
              <a:gd name="connsiteY2" fmla="*/ 932158 h 4685008"/>
              <a:gd name="connsiteX0" fmla="*/ 2892469 w 5557944"/>
              <a:gd name="connsiteY0" fmla="*/ 883673 h 4636523"/>
              <a:gd name="connsiteX1" fmla="*/ 2873419 w 5557944"/>
              <a:gd name="connsiteY1" fmla="*/ 4636523 h 4636523"/>
              <a:gd name="connsiteX2" fmla="*/ 2892469 w 5557944"/>
              <a:gd name="connsiteY2" fmla="*/ 883673 h 46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7944" h="4636523">
                <a:moveTo>
                  <a:pt x="2892469" y="883673"/>
                </a:moveTo>
                <a:cubicBezTo>
                  <a:pt x="4960828" y="-1376927"/>
                  <a:pt x="7689617" y="997973"/>
                  <a:pt x="2873419" y="4636523"/>
                </a:cubicBezTo>
                <a:cubicBezTo>
                  <a:pt x="-2323779" y="902723"/>
                  <a:pt x="690760" y="-1300727"/>
                  <a:pt x="2892469" y="883673"/>
                </a:cubicBezTo>
                <a:close/>
              </a:path>
            </a:pathLst>
          </a:custGeom>
          <a:solidFill>
            <a:srgbClr val="3EB5E5">
              <a:alpha val="5411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pt-BR"/>
          </a:p>
        </p:txBody>
      </p:sp>
      <p:pic>
        <p:nvPicPr>
          <p:cNvPr id="4098" name="Picture 2" descr="Nashville, Tennessee, Estados Unidos Da AmÃ©rica">
            <a:extLst>
              <a:ext uri="{FF2B5EF4-FFF2-40B4-BE49-F238E27FC236}">
                <a16:creationId xmlns:a16="http://schemas.microsoft.com/office/drawing/2014/main" id="{0972CF71-ACD5-46C7-A32E-E64BAEC060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36" y="645924"/>
            <a:ext cx="791527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: Cantos Superiores Arredondados 17">
            <a:extLst>
              <a:ext uri="{FF2B5EF4-FFF2-40B4-BE49-F238E27FC236}">
                <a16:creationId xmlns:a16="http://schemas.microsoft.com/office/drawing/2014/main" id="{E9F7A23B-29AF-4632-9B17-98ED97920445}"/>
              </a:ext>
            </a:extLst>
          </p:cNvPr>
          <p:cNvSpPr/>
          <p:nvPr userDrawn="1"/>
        </p:nvSpPr>
        <p:spPr>
          <a:xfrm rot="5400000" flipH="1">
            <a:off x="1266824" y="219077"/>
            <a:ext cx="171450" cy="27051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E1590E-1CC3-494B-9408-9F49D893EF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2652" r="46420" b="6737"/>
          <a:stretch/>
        </p:blipFill>
        <p:spPr>
          <a:xfrm>
            <a:off x="9943921" y="3257518"/>
            <a:ext cx="2791988" cy="133594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CD97E87-C3B6-4949-8D87-6E5E317125E5}"/>
              </a:ext>
            </a:extLst>
          </p:cNvPr>
          <p:cNvSpPr/>
          <p:nvPr userDrawn="1"/>
        </p:nvSpPr>
        <p:spPr>
          <a:xfrm>
            <a:off x="1" y="0"/>
            <a:ext cx="150476" cy="9015413"/>
          </a:xfrm>
          <a:prstGeom prst="rect">
            <a:avLst/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A7C8EDA-A7F6-4B85-987C-BD5D81F3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9831" r="-6232" b="6737"/>
          <a:stretch/>
        </p:blipFill>
        <p:spPr>
          <a:xfrm>
            <a:off x="10215522" y="4789980"/>
            <a:ext cx="2791988" cy="96157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B9F4D89-3181-4BF7-BA09-7863C145E7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7" y="2182452"/>
            <a:ext cx="7164000" cy="1921598"/>
          </a:xfrm>
          <a:prstGeom prst="rect">
            <a:avLst/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4FA89D8A-D5F5-4D76-A8CB-C23EBD1481B0}"/>
              </a:ext>
            </a:extLst>
          </p:cNvPr>
          <p:cNvSpPr/>
          <p:nvPr userDrawn="1"/>
        </p:nvSpPr>
        <p:spPr>
          <a:xfrm rot="16200000">
            <a:off x="14817726" y="6285781"/>
            <a:ext cx="171450" cy="2705100"/>
          </a:xfrm>
          <a:prstGeom prst="round2SameRect">
            <a:avLst>
              <a:gd name="adj1" fmla="val 11111"/>
              <a:gd name="adj2" fmla="val 0"/>
            </a:avLst>
          </a:prstGeom>
          <a:solidFill>
            <a:srgbClr val="673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032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ABCE12F-F70B-4F00-B57E-8EA788DB0F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7" y="719451"/>
            <a:ext cx="5656043" cy="1517119"/>
          </a:xfrm>
          <a:prstGeom prst="rect">
            <a:avLst/>
          </a:prstGeom>
        </p:spPr>
      </p:pic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4FA89D8A-D5F5-4D76-A8CB-C23EBD1481B0}"/>
              </a:ext>
            </a:extLst>
          </p:cNvPr>
          <p:cNvSpPr/>
          <p:nvPr userDrawn="1"/>
        </p:nvSpPr>
        <p:spPr>
          <a:xfrm rot="16200000">
            <a:off x="14779861" y="4786260"/>
            <a:ext cx="171450" cy="2780834"/>
          </a:xfrm>
          <a:prstGeom prst="round2SameRect">
            <a:avLst>
              <a:gd name="adj1" fmla="val 11111"/>
              <a:gd name="adj2" fmla="val 0"/>
            </a:avLst>
          </a:prstGeom>
          <a:solidFill>
            <a:srgbClr val="673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98BE4036-158F-4698-858C-1C896A2A0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9"/>
          <a:stretch/>
        </p:blipFill>
        <p:spPr>
          <a:xfrm>
            <a:off x="4163455" y="5015232"/>
            <a:ext cx="2029455" cy="822375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5F175C7-89B7-40AD-95C1-5CF680D05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1" t="4064"/>
          <a:stretch/>
        </p:blipFill>
        <p:spPr>
          <a:xfrm>
            <a:off x="4314732" y="5731401"/>
            <a:ext cx="1688792" cy="788953"/>
          </a:xfrm>
          <a:prstGeom prst="rect">
            <a:avLst/>
          </a:prstGeom>
        </p:spPr>
      </p:pic>
      <p:pic>
        <p:nvPicPr>
          <p:cNvPr id="1026" name="Picture 2" descr="Cityscape, Cidade, Casas De Linha, Linha Do Horizonte">
            <a:extLst>
              <a:ext uri="{FF2B5EF4-FFF2-40B4-BE49-F238E27FC236}">
                <a16:creationId xmlns:a16="http://schemas.microsoft.com/office/drawing/2014/main" id="{9910DAC3-F576-4FC6-BFBF-3A16922AC7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255" y="2643644"/>
            <a:ext cx="5860282" cy="606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5945C9E-A3EB-43C9-8CC8-5D5DAB6948A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00195008"/>
              </p:ext>
            </p:extLst>
          </p:nvPr>
        </p:nvGraphicFramePr>
        <p:xfrm>
          <a:off x="2780831" y="4354433"/>
          <a:ext cx="4449037" cy="279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tângulo: Cantos Superiores Arredondados 17">
            <a:extLst>
              <a:ext uri="{FF2B5EF4-FFF2-40B4-BE49-F238E27FC236}">
                <a16:creationId xmlns:a16="http://schemas.microsoft.com/office/drawing/2014/main" id="{E9F7A23B-29AF-4632-9B17-98ED97920445}"/>
              </a:ext>
            </a:extLst>
          </p:cNvPr>
          <p:cNvSpPr/>
          <p:nvPr userDrawn="1"/>
        </p:nvSpPr>
        <p:spPr>
          <a:xfrm rot="5400000" flipH="1">
            <a:off x="1266824" y="1087557"/>
            <a:ext cx="171450" cy="27051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2D87464-DE5B-426B-99D2-CEF40F7CF091}"/>
              </a:ext>
            </a:extLst>
          </p:cNvPr>
          <p:cNvSpPr/>
          <p:nvPr userDrawn="1"/>
        </p:nvSpPr>
        <p:spPr>
          <a:xfrm>
            <a:off x="1" y="0"/>
            <a:ext cx="150476" cy="9015413"/>
          </a:xfrm>
          <a:prstGeom prst="rect">
            <a:avLst/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53121CB-EC33-4D0E-B473-15479D0E279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915064" y="3597361"/>
            <a:ext cx="7156450" cy="2219080"/>
          </a:xfrm>
          <a:prstGeom prst="rect">
            <a:avLst/>
          </a:prstGeom>
        </p:spPr>
        <p:txBody>
          <a:bodyPr anchor="ctr"/>
          <a:lstStyle>
            <a:lvl1pPr algn="r">
              <a:defRPr lang="pt-BR" sz="5000" kern="12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  <a:ea typeface="ＭＳ Ｐゴシック" charset="-128"/>
                <a:cs typeface="Arial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6208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707A1BDA-266B-4A42-B047-C078933791B8}"/>
              </a:ext>
            </a:extLst>
          </p:cNvPr>
          <p:cNvSpPr/>
          <p:nvPr userDrawn="1"/>
        </p:nvSpPr>
        <p:spPr>
          <a:xfrm>
            <a:off x="1" y="0"/>
            <a:ext cx="150476" cy="9015413"/>
          </a:xfrm>
          <a:prstGeom prst="rect">
            <a:avLst/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69906B1-1710-4B8C-9F3F-9148043B20BB}"/>
              </a:ext>
            </a:extLst>
          </p:cNvPr>
          <p:cNvGrpSpPr/>
          <p:nvPr userDrawn="1"/>
        </p:nvGrpSpPr>
        <p:grpSpPr>
          <a:xfrm>
            <a:off x="1224964" y="2354382"/>
            <a:ext cx="6615612" cy="6615614"/>
            <a:chOff x="1006312" y="113123"/>
            <a:chExt cx="8789163" cy="8789165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47F815B-0676-4991-A333-AB8F549A9499}"/>
                </a:ext>
              </a:extLst>
            </p:cNvPr>
            <p:cNvSpPr/>
            <p:nvPr userDrawn="1"/>
          </p:nvSpPr>
          <p:spPr>
            <a:xfrm>
              <a:off x="3717562" y="2841304"/>
              <a:ext cx="3370444" cy="3374398"/>
            </a:xfrm>
            <a:prstGeom prst="ellipse">
              <a:avLst/>
            </a:prstGeom>
            <a:solidFill>
              <a:srgbClr val="3EB5E5">
                <a:alpha val="54118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pt-BR"/>
            </a:p>
          </p:txBody>
        </p:sp>
        <p:pic>
          <p:nvPicPr>
            <p:cNvPr id="3074" name="Picture 2" descr="Cidade, EdifÃ­cios, Cityscape, Linha Do Horizonte">
              <a:extLst>
                <a:ext uri="{FF2B5EF4-FFF2-40B4-BE49-F238E27FC236}">
                  <a16:creationId xmlns:a16="http://schemas.microsoft.com/office/drawing/2014/main" id="{E5A73835-FF91-474F-8679-30A71C85323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312" y="113123"/>
              <a:ext cx="8789163" cy="878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55945C9E-A3EB-43C9-8CC8-5D5DAB6948A1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239027310"/>
                </p:ext>
              </p:extLst>
            </p:nvPr>
          </p:nvGraphicFramePr>
          <p:xfrm>
            <a:off x="2265683" y="2671903"/>
            <a:ext cx="5891344" cy="37455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2BE54769-9FED-43EC-AA49-A6BC44CAA7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22652" r="46420" b="6737"/>
            <a:stretch/>
          </p:blipFill>
          <p:spPr>
            <a:xfrm>
              <a:off x="4148137" y="3267415"/>
              <a:ext cx="2623123" cy="1255141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81E38FD5-8258-4630-BE9C-CA0F2670EF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53" t="9831" r="-6232" b="6737"/>
            <a:stretch/>
          </p:blipFill>
          <p:spPr>
            <a:xfrm>
              <a:off x="4052588" y="4521795"/>
              <a:ext cx="2791988" cy="961570"/>
            </a:xfrm>
            <a:prstGeom prst="rect">
              <a:avLst/>
            </a:prstGeom>
          </p:spPr>
        </p:pic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C099792B-1A00-4EA2-A3C7-F24B840217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77" y="719451"/>
            <a:ext cx="5656043" cy="1517119"/>
          </a:xfrm>
          <a:prstGeom prst="rect">
            <a:avLst/>
          </a:prstGeom>
        </p:spPr>
      </p:pic>
      <p:sp>
        <p:nvSpPr>
          <p:cNvPr id="19" name="Retângulo: Cantos Superiores Arredondados 18">
            <a:extLst>
              <a:ext uri="{FF2B5EF4-FFF2-40B4-BE49-F238E27FC236}">
                <a16:creationId xmlns:a16="http://schemas.microsoft.com/office/drawing/2014/main" id="{3D2B2BA6-2A56-46E3-A5A6-F6B3967CCB66}"/>
              </a:ext>
            </a:extLst>
          </p:cNvPr>
          <p:cNvSpPr/>
          <p:nvPr userDrawn="1"/>
        </p:nvSpPr>
        <p:spPr>
          <a:xfrm rot="5400000" flipH="1">
            <a:off x="1266824" y="1087557"/>
            <a:ext cx="171450" cy="2705100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0" name="Título 4">
            <a:extLst>
              <a:ext uri="{FF2B5EF4-FFF2-40B4-BE49-F238E27FC236}">
                <a16:creationId xmlns:a16="http://schemas.microsoft.com/office/drawing/2014/main" id="{F7EF3E92-70BF-489D-B956-38B3C007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064" y="3597361"/>
            <a:ext cx="7156450" cy="2219080"/>
          </a:xfrm>
          <a:prstGeom prst="rect">
            <a:avLst/>
          </a:prstGeom>
        </p:spPr>
        <p:txBody>
          <a:bodyPr anchor="ctr"/>
          <a:lstStyle>
            <a:lvl1pPr algn="r">
              <a:defRPr lang="pt-BR" sz="5000" kern="1200" dirty="0">
                <a:solidFill>
                  <a:srgbClr val="3EB5E5"/>
                </a:solidFill>
                <a:latin typeface="Impact" panose="020B0806030902050204" pitchFamily="34" charset="0"/>
                <a:ea typeface="ＭＳ Ｐゴシック" charset="-128"/>
                <a:cs typeface="Arial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3" name="Retângulo: Cantos Superiores Arredondados 12">
            <a:extLst>
              <a:ext uri="{FF2B5EF4-FFF2-40B4-BE49-F238E27FC236}">
                <a16:creationId xmlns:a16="http://schemas.microsoft.com/office/drawing/2014/main" id="{82487CE2-8EAB-490A-8B42-DEF54833A85B}"/>
              </a:ext>
            </a:extLst>
          </p:cNvPr>
          <p:cNvSpPr/>
          <p:nvPr userDrawn="1"/>
        </p:nvSpPr>
        <p:spPr>
          <a:xfrm rot="16200000">
            <a:off x="14779861" y="4786260"/>
            <a:ext cx="171450" cy="2780834"/>
          </a:xfrm>
          <a:prstGeom prst="round2SameRect">
            <a:avLst>
              <a:gd name="adj1" fmla="val 11111"/>
              <a:gd name="adj2" fmla="val 0"/>
            </a:avLst>
          </a:prstGeom>
          <a:solidFill>
            <a:srgbClr val="673F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136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969504A-98C3-4128-891B-2A22F840E9AC}"/>
              </a:ext>
            </a:extLst>
          </p:cNvPr>
          <p:cNvGrpSpPr/>
          <p:nvPr userDrawn="1"/>
        </p:nvGrpSpPr>
        <p:grpSpPr>
          <a:xfrm>
            <a:off x="-3847" y="0"/>
            <a:ext cx="154324" cy="9015413"/>
            <a:chOff x="-3847" y="0"/>
            <a:chExt cx="154324" cy="90154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BD1E4DE3-ED11-4085-A1B5-9EC57EC121AB}"/>
                </a:ext>
              </a:extLst>
            </p:cNvPr>
            <p:cNvSpPr/>
            <p:nvPr userDrawn="1"/>
          </p:nvSpPr>
          <p:spPr>
            <a:xfrm>
              <a:off x="1" y="0"/>
              <a:ext cx="150476" cy="9015413"/>
            </a:xfrm>
            <a:prstGeom prst="rect">
              <a:avLst/>
            </a:prstGeom>
            <a:solidFill>
              <a:srgbClr val="3EB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C9A24E4-4A6B-49C9-95FE-862B21348558}"/>
                </a:ext>
              </a:extLst>
            </p:cNvPr>
            <p:cNvSpPr/>
            <p:nvPr userDrawn="1"/>
          </p:nvSpPr>
          <p:spPr>
            <a:xfrm>
              <a:off x="-3847" y="4152900"/>
              <a:ext cx="154323" cy="4862513"/>
            </a:xfrm>
            <a:prstGeom prst="rect">
              <a:avLst/>
            </a:prstGeom>
            <a:solidFill>
              <a:srgbClr val="673F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1E5552DC-C0D7-4023-9112-82BA25575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335" y="8142399"/>
            <a:ext cx="1780846" cy="64454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790B610-5F67-4F7E-91A3-D7CF97C875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17700" y="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335" y="8142399"/>
            <a:ext cx="1780846" cy="644546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2EE033F-266D-4AFD-90F6-E7F1B3EB537F}"/>
              </a:ext>
            </a:extLst>
          </p:cNvPr>
          <p:cNvSpPr/>
          <p:nvPr userDrawn="1"/>
        </p:nvSpPr>
        <p:spPr>
          <a:xfrm rot="16200000">
            <a:off x="3637448" y="-3714902"/>
            <a:ext cx="9015417" cy="16445211"/>
          </a:xfrm>
          <a:prstGeom prst="rect">
            <a:avLst/>
          </a:prstGeom>
          <a:gradFill>
            <a:gsLst>
              <a:gs pos="0">
                <a:srgbClr val="897AE3"/>
              </a:gs>
              <a:gs pos="33000">
                <a:srgbClr val="97A5EE"/>
              </a:gs>
              <a:gs pos="65000">
                <a:srgbClr val="4080C7"/>
              </a:gs>
              <a:gs pos="100000">
                <a:srgbClr val="35CBF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N:\Suporte a apresentacoes\TEMPLATES\LOGOS_IBOPE_INTELIGENCIA\Template_e_Logos_Ibope\logo_IBOPE_sem_fundo_TODO BRANCO.png">
            <a:extLst>
              <a:ext uri="{FF2B5EF4-FFF2-40B4-BE49-F238E27FC236}">
                <a16:creationId xmlns:a16="http://schemas.microsoft.com/office/drawing/2014/main" id="{7ABE898C-B900-4642-8215-42286F4076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335" y="8142400"/>
            <a:ext cx="1938491" cy="6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4CCB1FB-6DC0-48A2-BE41-9A7082598183}"/>
              </a:ext>
            </a:extLst>
          </p:cNvPr>
          <p:cNvGrpSpPr/>
          <p:nvPr userDrawn="1"/>
        </p:nvGrpSpPr>
        <p:grpSpPr>
          <a:xfrm>
            <a:off x="-3847" y="0"/>
            <a:ext cx="154324" cy="9015413"/>
            <a:chOff x="-3847" y="0"/>
            <a:chExt cx="154324" cy="901541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9788547-46B1-4D3F-9221-DEED45B1FFF1}"/>
                </a:ext>
              </a:extLst>
            </p:cNvPr>
            <p:cNvSpPr/>
            <p:nvPr userDrawn="1"/>
          </p:nvSpPr>
          <p:spPr>
            <a:xfrm>
              <a:off x="1" y="0"/>
              <a:ext cx="150476" cy="9015413"/>
            </a:xfrm>
            <a:prstGeom prst="rect">
              <a:avLst/>
            </a:prstGeom>
            <a:solidFill>
              <a:srgbClr val="3EB5E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CE682103-B7BE-445E-A879-124254016BCD}"/>
                </a:ext>
              </a:extLst>
            </p:cNvPr>
            <p:cNvSpPr/>
            <p:nvPr userDrawn="1"/>
          </p:nvSpPr>
          <p:spPr>
            <a:xfrm>
              <a:off x="-3847" y="4152900"/>
              <a:ext cx="154323" cy="4862513"/>
            </a:xfrm>
            <a:prstGeom prst="rect">
              <a:avLst/>
            </a:prstGeom>
            <a:solidFill>
              <a:srgbClr val="673F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958596BE-A013-46BF-8F94-4D95462CC7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335" y="8142399"/>
            <a:ext cx="1780846" cy="6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50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0" y="0"/>
            <a:ext cx="16256000" cy="90154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02" tIns="72201" rIns="144402" bIns="72201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2" descr="N:\Suporte a apresentacoes\TEMPLATES\LOGOS_IBOPE_INTELIGENCIA\Template_e_Logos_Ibope\logo_IBOPE_sem_fundo_TODO BRANC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335" y="8142400"/>
            <a:ext cx="1938491" cy="6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16256000" cy="1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  <p:sldLayoutId id="2147483841" r:id="rId3"/>
    <p:sldLayoutId id="2147483843" r:id="rId4"/>
    <p:sldLayoutId id="2147483839" r:id="rId5"/>
    <p:sldLayoutId id="2147483800" r:id="rId6"/>
    <p:sldLayoutId id="2147483799" r:id="rId7"/>
    <p:sldLayoutId id="2147483834" r:id="rId8"/>
    <p:sldLayoutId id="2147483833" r:id="rId9"/>
    <p:sldLayoutId id="2147483845" r:id="rId10"/>
    <p:sldLayoutId id="2147483846" r:id="rId11"/>
  </p:sldLayoutIdLst>
  <p:txStyles>
    <p:titleStyle>
      <a:lvl1pPr algn="ctr" defTabSz="722020" rtl="0" eaLnBrk="0" fontAlgn="base" hangingPunct="0">
        <a:spcBef>
          <a:spcPct val="0"/>
        </a:spcBef>
        <a:spcAft>
          <a:spcPct val="0"/>
        </a:spcAft>
        <a:defRPr sz="69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72202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72202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72202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722020" rtl="0" eaLnBrk="0" fontAlgn="base" hangingPunct="0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722020" algn="ctr" defTabSz="722020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444038" algn="ctr" defTabSz="722020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2166057" algn="ctr" defTabSz="722020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888077" algn="ctr" defTabSz="722020" rtl="0" fontAlgn="base">
        <a:spcBef>
          <a:spcPct val="0"/>
        </a:spcBef>
        <a:spcAft>
          <a:spcPct val="0"/>
        </a:spcAft>
        <a:defRPr sz="69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541514" indent="-541514" algn="l" defTabSz="72202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1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1173282" indent="-451263" algn="l" defTabSz="72202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805048" indent="-361009" algn="l" defTabSz="72202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1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527068" indent="-361009" algn="l" defTabSz="72202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3249086" indent="-361009" algn="l" defTabSz="72202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971106" indent="-361009" algn="l" defTabSz="7220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93125" indent="-361009" algn="l" defTabSz="7220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15145" indent="-361009" algn="l" defTabSz="7220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37163" indent="-361009" algn="l" defTabSz="7220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2020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4038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6057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8077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10097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32115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54136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76154" algn="l" defTabSz="72202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11" Type="http://schemas.openxmlformats.org/officeDocument/2006/relationships/image" Target="../media/image19.png"/><Relationship Id="rId5" Type="http://schemas.openxmlformats.org/officeDocument/2006/relationships/chart" Target="../charts/chart6.xml"/><Relationship Id="rId10" Type="http://schemas.openxmlformats.org/officeDocument/2006/relationships/image" Target="../media/image18.png"/><Relationship Id="rId4" Type="http://schemas.openxmlformats.org/officeDocument/2006/relationships/chart" Target="../charts/chart5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C414B03-25C7-4FDE-8B14-B39EACCC6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6" b="76127"/>
          <a:stretch/>
        </p:blipFill>
        <p:spPr>
          <a:xfrm>
            <a:off x="6715125" y="4201885"/>
            <a:ext cx="2208260" cy="7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0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94B2A25-8D98-4480-8DA9-B145C5BE9EBA}"/>
              </a:ext>
            </a:extLst>
          </p:cNvPr>
          <p:cNvSpPr/>
          <p:nvPr/>
        </p:nvSpPr>
        <p:spPr>
          <a:xfrm>
            <a:off x="3031157" y="2950248"/>
            <a:ext cx="8067040" cy="4879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66963" y="8383997"/>
            <a:ext cx="10872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n-lt"/>
              </a:rPr>
              <a:t>P1)  Pensando que “as mulheres são, hoje, mais da metade da população brasileira”, gostaria que você me falasse se concorda ou discorda com as seguintes frases que eu vou ler: (RU por linha)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03D3C10-E062-4ABC-83B3-04F9ED9DADB8}"/>
              </a:ext>
            </a:extLst>
          </p:cNvPr>
          <p:cNvSpPr txBox="1"/>
          <p:nvPr/>
        </p:nvSpPr>
        <p:spPr>
          <a:xfrm>
            <a:off x="356832" y="7973331"/>
            <a:ext cx="28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Amostra (2002)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2079707-F9A7-4F69-85B7-99CD7B11AD61}"/>
              </a:ext>
            </a:extLst>
          </p:cNvPr>
          <p:cNvSpPr/>
          <p:nvPr/>
        </p:nvSpPr>
        <p:spPr>
          <a:xfrm>
            <a:off x="558483" y="144292"/>
            <a:ext cx="14497946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Continua bastante elevada a concordância de que a presença das mulheres na política, em espaços de poder e tomada de decisão resulte em melhorias nesses aspectos; Porém a discordância aumenta e é um pouco mais acentuada entre os homens na comparação com as mulheres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AD172CD-4770-4927-BA0C-22449A7F7C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556061"/>
              </p:ext>
            </p:extLst>
          </p:nvPr>
        </p:nvGraphicFramePr>
        <p:xfrm>
          <a:off x="356832" y="3150617"/>
          <a:ext cx="14497946" cy="45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107960F3-FCC7-46CB-A6BD-7F1F404B0F98}"/>
              </a:ext>
            </a:extLst>
          </p:cNvPr>
          <p:cNvSpPr/>
          <p:nvPr/>
        </p:nvSpPr>
        <p:spPr>
          <a:xfrm>
            <a:off x="990229" y="2288744"/>
            <a:ext cx="6220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“A presença de mulheres na política e em outros espaços de poder e de tomada de decisão resulta numa melhoria da política e desses espaços”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2C34109-BECE-4D7D-B8E4-C9379885C199}"/>
              </a:ext>
            </a:extLst>
          </p:cNvPr>
          <p:cNvSpPr txBox="1"/>
          <p:nvPr/>
        </p:nvSpPr>
        <p:spPr>
          <a:xfrm>
            <a:off x="8422105" y="74737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4276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CC6B3-A719-4998-965C-93922BCF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350" y="3378041"/>
            <a:ext cx="8769014" cy="2539841"/>
          </a:xfrm>
        </p:spPr>
        <p:txBody>
          <a:bodyPr/>
          <a:lstStyle/>
          <a:p>
            <a:r>
              <a:rPr lang="pt-BR" sz="5001" dirty="0"/>
              <a:t>IMPORTÂNCIA QUE O GOVERNO FEDERAL DEVE CONFERIR PARA 15 MEDIDAS DE 5 ÁREAS ESPECÍFICAS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BF07DC2-9E98-4F7D-9C3E-BB9AA7A89F0D}"/>
              </a:ext>
            </a:extLst>
          </p:cNvPr>
          <p:cNvSpPr/>
          <p:nvPr/>
        </p:nvSpPr>
        <p:spPr>
          <a:xfrm>
            <a:off x="4427621" y="5017168"/>
            <a:ext cx="974558" cy="288758"/>
          </a:xfrm>
          <a:prstGeom prst="rect">
            <a:avLst/>
          </a:prstGeom>
          <a:solidFill>
            <a:srgbClr val="97D7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4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12800" y="642487"/>
            <a:ext cx="14630400" cy="7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730" tIns="80866" rIns="161730" bIns="80866" numCol="1" anchor="ctr" anchorCtr="0" compatLnSpc="1">
            <a:prstTxWarp prst="textNoShape">
              <a:avLst/>
            </a:prstTxWarp>
          </a:bodyPr>
          <a:lstStyle>
            <a:lvl1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pt-BR" sz="2800" dirty="0">
                <a:solidFill>
                  <a:srgbClr val="595959"/>
                </a:solidFill>
                <a:latin typeface="+mn-lt"/>
              </a:rPr>
              <a:t>ESCALA DE IMPORTÂNCIA</a:t>
            </a:r>
          </a:p>
        </p:txBody>
      </p:sp>
      <p:sp>
        <p:nvSpPr>
          <p:cNvPr id="35" name="Espaço Reservado para Texto 5">
            <a:extLst>
              <a:ext uri="{FF2B5EF4-FFF2-40B4-BE49-F238E27FC236}">
                <a16:creationId xmlns:a16="http://schemas.microsoft.com/office/drawing/2014/main" id="{8E1B94AD-70D2-48D6-8653-8216A29BF0A3}"/>
              </a:ext>
            </a:extLst>
          </p:cNvPr>
          <p:cNvSpPr txBox="1">
            <a:spLocks/>
          </p:cNvSpPr>
          <p:nvPr/>
        </p:nvSpPr>
        <p:spPr>
          <a:xfrm>
            <a:off x="656734" y="2102576"/>
            <a:ext cx="14829972" cy="2416628"/>
          </a:xfrm>
          <a:prstGeom prst="rect">
            <a:avLst/>
          </a:prstGeom>
        </p:spPr>
        <p:txBody>
          <a:bodyPr/>
          <a:lstStyle>
            <a:lvl1pPr marL="541508" indent="-541508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173267" indent="-451256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805026" indent="-361005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2527036" indent="-361005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3249046" indent="-361005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3971056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93067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5077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37087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Para avaliarmos a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importância que o Governo Federal deve empregar para uma determinada medida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,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utilizamos a escala de notas de 1 a 10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 Isso significa que para cada medida avaliada os entrevistados atribuíram uma nota, sendo que quanto mais próxima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 significa que o atributo é pouco importante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e </a:t>
            </a: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quanto mais próxima de 10 que ele é extremamente importante. </a:t>
            </a:r>
          </a:p>
          <a:p>
            <a:pPr algn="ctr">
              <a:lnSpc>
                <a:spcPct val="150000"/>
              </a:lnSpc>
            </a:pPr>
            <a:endParaRPr lang="pt-BR" sz="2400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DA16975-1221-4B5D-9D65-6F5DB0E6A9DA}"/>
              </a:ext>
            </a:extLst>
          </p:cNvPr>
          <p:cNvGrpSpPr/>
          <p:nvPr/>
        </p:nvGrpSpPr>
        <p:grpSpPr>
          <a:xfrm>
            <a:off x="2298700" y="5411376"/>
            <a:ext cx="11658599" cy="1443330"/>
            <a:chOff x="2028372" y="5075819"/>
            <a:chExt cx="11658599" cy="1443330"/>
          </a:xfrm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40577ABB-66AF-4F16-830E-7188995671EC}"/>
                </a:ext>
              </a:extLst>
            </p:cNvPr>
            <p:cNvSpPr/>
            <p:nvPr/>
          </p:nvSpPr>
          <p:spPr>
            <a:xfrm>
              <a:off x="2028372" y="5075819"/>
              <a:ext cx="11658599" cy="144333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87D0A017-345E-417D-A3B4-456451528388}"/>
                </a:ext>
              </a:extLst>
            </p:cNvPr>
            <p:cNvSpPr/>
            <p:nvPr/>
          </p:nvSpPr>
          <p:spPr>
            <a:xfrm>
              <a:off x="11105816" y="5490382"/>
              <a:ext cx="658013" cy="682486"/>
            </a:xfrm>
            <a:prstGeom prst="roundRect">
              <a:avLst/>
            </a:prstGeom>
            <a:solidFill>
              <a:srgbClr val="354C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10</a:t>
              </a:r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13979D2A-3EE6-42AB-A03B-B4983BD51050}"/>
                </a:ext>
              </a:extLst>
            </p:cNvPr>
            <p:cNvSpPr/>
            <p:nvPr/>
          </p:nvSpPr>
          <p:spPr>
            <a:xfrm>
              <a:off x="10279713" y="5490382"/>
              <a:ext cx="658013" cy="682486"/>
            </a:xfrm>
            <a:prstGeom prst="roundRect">
              <a:avLst/>
            </a:prstGeom>
            <a:solidFill>
              <a:srgbClr val="6B71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9</a:t>
              </a:r>
            </a:p>
          </p:txBody>
        </p:sp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29838F00-3B01-4DEA-A332-ED1DC1F70559}"/>
                </a:ext>
              </a:extLst>
            </p:cNvPr>
            <p:cNvSpPr/>
            <p:nvPr/>
          </p:nvSpPr>
          <p:spPr>
            <a:xfrm>
              <a:off x="9453606" y="5490382"/>
              <a:ext cx="658013" cy="682486"/>
            </a:xfrm>
            <a:prstGeom prst="roundRect">
              <a:avLst/>
            </a:prstGeom>
            <a:solidFill>
              <a:srgbClr val="AEC0F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8</a:t>
              </a:r>
            </a:p>
          </p:txBody>
        </p:sp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61C5E393-27F7-47DD-AF86-47741EB28471}"/>
                </a:ext>
              </a:extLst>
            </p:cNvPr>
            <p:cNvSpPr/>
            <p:nvPr/>
          </p:nvSpPr>
          <p:spPr>
            <a:xfrm>
              <a:off x="8627499" y="5490382"/>
              <a:ext cx="658013" cy="682486"/>
            </a:xfrm>
            <a:prstGeom prst="roundRect">
              <a:avLst/>
            </a:prstGeom>
            <a:solidFill>
              <a:srgbClr val="EFD4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7</a:t>
              </a:r>
            </a:p>
          </p:txBody>
        </p:sp>
        <p:sp>
          <p:nvSpPr>
            <p:cNvPr id="25" name="Retângulo: Cantos Arredondados 24">
              <a:extLst>
                <a:ext uri="{FF2B5EF4-FFF2-40B4-BE49-F238E27FC236}">
                  <a16:creationId xmlns:a16="http://schemas.microsoft.com/office/drawing/2014/main" id="{82121983-F7F7-44CE-A3D8-262D6B1E66A8}"/>
                </a:ext>
              </a:extLst>
            </p:cNvPr>
            <p:cNvSpPr/>
            <p:nvPr/>
          </p:nvSpPr>
          <p:spPr>
            <a:xfrm>
              <a:off x="7801392" y="5490382"/>
              <a:ext cx="658013" cy="682486"/>
            </a:xfrm>
            <a:prstGeom prst="roundRect">
              <a:avLst/>
            </a:prstGeom>
            <a:solidFill>
              <a:srgbClr val="F9B6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6</a:t>
              </a:r>
            </a:p>
          </p:txBody>
        </p:sp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CD28A63F-E5B0-4BF6-8F78-30284122579A}"/>
                </a:ext>
              </a:extLst>
            </p:cNvPr>
            <p:cNvSpPr/>
            <p:nvPr/>
          </p:nvSpPr>
          <p:spPr>
            <a:xfrm>
              <a:off x="6975285" y="5490382"/>
              <a:ext cx="658013" cy="682486"/>
            </a:xfrm>
            <a:prstGeom prst="roundRect">
              <a:avLst/>
            </a:prstGeom>
            <a:solidFill>
              <a:srgbClr val="EB976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5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6ED01DDF-EDB0-42E0-A40D-F1A7CA26FE78}"/>
                </a:ext>
              </a:extLst>
            </p:cNvPr>
            <p:cNvSpPr/>
            <p:nvPr/>
          </p:nvSpPr>
          <p:spPr>
            <a:xfrm>
              <a:off x="6149178" y="5490382"/>
              <a:ext cx="658013" cy="682486"/>
            </a:xfrm>
            <a:prstGeom prst="roundRect">
              <a:avLst/>
            </a:prstGeom>
            <a:solidFill>
              <a:srgbClr val="E2C6E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4</a:t>
              </a:r>
            </a:p>
          </p:txBody>
        </p:sp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1C9EA3E5-BA41-42A2-9C16-6750ADEAEAC4}"/>
                </a:ext>
              </a:extLst>
            </p:cNvPr>
            <p:cNvSpPr/>
            <p:nvPr/>
          </p:nvSpPr>
          <p:spPr>
            <a:xfrm>
              <a:off x="5323071" y="5490382"/>
              <a:ext cx="658013" cy="682486"/>
            </a:xfrm>
            <a:prstGeom prst="roundRect">
              <a:avLst/>
            </a:prstGeom>
            <a:solidFill>
              <a:srgbClr val="BD93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3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97C2703A-12B7-45D4-A21A-840785F37EF9}"/>
                </a:ext>
              </a:extLst>
            </p:cNvPr>
            <p:cNvSpPr/>
            <p:nvPr/>
          </p:nvSpPr>
          <p:spPr>
            <a:xfrm>
              <a:off x="4496964" y="5490382"/>
              <a:ext cx="658013" cy="682486"/>
            </a:xfrm>
            <a:prstGeom prst="roundRect">
              <a:avLst/>
            </a:prstGeom>
            <a:solidFill>
              <a:srgbClr val="9D5EA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2</a:t>
              </a:r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EB26C864-942B-4721-B9E5-625E7B3E9EF9}"/>
                </a:ext>
              </a:extLst>
            </p:cNvPr>
            <p:cNvSpPr/>
            <p:nvPr/>
          </p:nvSpPr>
          <p:spPr>
            <a:xfrm>
              <a:off x="3670857" y="5490382"/>
              <a:ext cx="658013" cy="68248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/>
                <a:t>1</a:t>
              </a:r>
            </a:p>
          </p:txBody>
        </p:sp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4FBD52F4-17FA-46BF-B00D-78C7769F3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63829" y="5545778"/>
              <a:ext cx="1554428" cy="55399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pt-BR" b="1" dirty="0">
                  <a:solidFill>
                    <a:srgbClr val="433EA2"/>
                  </a:solidFill>
                  <a:latin typeface="Calibri" panose="020F0502020204030204" pitchFamily="34" charset="0"/>
                </a:rPr>
                <a:t>Extremamente Importante</a:t>
              </a:r>
            </a:p>
          </p:txBody>
        </p:sp>
        <p:sp>
          <p:nvSpPr>
            <p:cNvPr id="32" name="Text Box 24">
              <a:extLst>
                <a:ext uri="{FF2B5EF4-FFF2-40B4-BE49-F238E27FC236}">
                  <a16:creationId xmlns:a16="http://schemas.microsoft.com/office/drawing/2014/main" id="{A9B8B301-DABA-4286-B029-FE21BAAEE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071" y="5545778"/>
              <a:ext cx="1123141" cy="553998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pt-BR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Pouco Importante</a:t>
              </a:r>
            </a:p>
          </p:txBody>
        </p:sp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DA5F40E8-EF6C-4874-8E37-C831F1362F41}"/>
                </a:ext>
              </a:extLst>
            </p:cNvPr>
            <p:cNvSpPr/>
            <p:nvPr/>
          </p:nvSpPr>
          <p:spPr>
            <a:xfrm>
              <a:off x="7660591" y="5110067"/>
              <a:ext cx="109773" cy="13353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9BCA3036-BCF9-4821-BDDF-C2686BFF77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4364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7ED817CC-67C9-45E8-BD61-1A5DDB8132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0481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3518B27B-64E5-433E-8186-C7B531735B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8673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B22E118A-319B-4603-875C-00E7655BE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91380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26EE7572-59AC-4479-B161-3920A7857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40740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13CB82C4-E6B4-48F7-B95D-744798FCF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3446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5B8ADE7B-42EC-4EA1-A602-657F440D3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91638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0C0ABBDB-3053-4ADA-B9A4-184618B12E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24346" y="5259357"/>
              <a:ext cx="0" cy="1048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835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97BC47C1-6B6B-4E94-800C-45F4CB341BA1}"/>
              </a:ext>
            </a:extLst>
          </p:cNvPr>
          <p:cNvSpPr/>
          <p:nvPr/>
        </p:nvSpPr>
        <p:spPr>
          <a:xfrm rot="16200000">
            <a:off x="6530431" y="-3705769"/>
            <a:ext cx="3328488" cy="16122650"/>
          </a:xfrm>
          <a:prstGeom prst="rect">
            <a:avLst/>
          </a:prstGeom>
          <a:gradFill>
            <a:gsLst>
              <a:gs pos="0">
                <a:srgbClr val="897AE3"/>
              </a:gs>
              <a:gs pos="33000">
                <a:srgbClr val="97A5EE"/>
              </a:gs>
              <a:gs pos="65000">
                <a:srgbClr val="4080C7"/>
              </a:gs>
              <a:gs pos="100000">
                <a:srgbClr val="35CBFE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909083" y="633928"/>
            <a:ext cx="14630400" cy="7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730" tIns="80866" rIns="161730" bIns="80866" numCol="1" anchor="ctr" anchorCtr="0" compatLnSpc="1">
            <a:prstTxWarp prst="textNoShape">
              <a:avLst/>
            </a:prstTxWarp>
          </a:bodyPr>
          <a:lstStyle>
            <a:lvl1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722010" rtl="0" eaLnBrk="0" fontAlgn="base" hangingPunct="0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72201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444020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16603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2888041" algn="ctr" defTabSz="722010" rtl="0" fontAlgn="base">
              <a:spcBef>
                <a:spcPct val="0"/>
              </a:spcBef>
              <a:spcAft>
                <a:spcPct val="0"/>
              </a:spcAft>
              <a:defRPr sz="69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pt-BR" sz="2800" dirty="0">
                <a:solidFill>
                  <a:srgbClr val="595959"/>
                </a:solidFill>
                <a:latin typeface="+mn-lt"/>
              </a:rPr>
              <a:t>ÁREAS INVESTIGADAS E MÉDIA DE IMPORTÂNCIA DE CADA UMA DELAS</a:t>
            </a:r>
          </a:p>
        </p:txBody>
      </p:sp>
      <p:sp>
        <p:nvSpPr>
          <p:cNvPr id="26" name="Espaço Reservado para Texto 5"/>
          <p:cNvSpPr txBox="1">
            <a:spLocks/>
          </p:cNvSpPr>
          <p:nvPr/>
        </p:nvSpPr>
        <p:spPr>
          <a:xfrm>
            <a:off x="812800" y="6119316"/>
            <a:ext cx="14630400" cy="1374298"/>
          </a:xfrm>
          <a:prstGeom prst="rect">
            <a:avLst/>
          </a:prstGeom>
        </p:spPr>
        <p:txBody>
          <a:bodyPr/>
          <a:lstStyle>
            <a:lvl1pPr marL="541508" indent="-541508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1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173267" indent="-451256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805026" indent="-361005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2527036" indent="-361005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3249046" indent="-361005" algn="l" defTabSz="72201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3971056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93067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15077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37087" indent="-361005" algn="l" defTabSz="7220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A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média da importância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 cada uma das 5 áreas investigadas na pesquisa é </a:t>
            </a:r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calculada a partir das notas atribuídas às medidas avaliadas isoladamente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.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313403" y="7563837"/>
            <a:ext cx="5290428" cy="700567"/>
          </a:xfrm>
          <a:prstGeom prst="rect">
            <a:avLst/>
          </a:prstGeom>
          <a:noFill/>
          <a:ln>
            <a:noFill/>
          </a:ln>
        </p:spPr>
        <p:txBody>
          <a:bodyPr wrap="square" lIns="145152" tIns="72576" rIns="145152" bIns="72576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Média da importância da área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  <a:sym typeface="Wingdings" pitchFamily="2" charset="2"/>
              </a:rPr>
              <a:t> </a:t>
            </a: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x,x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917948" y="4973141"/>
            <a:ext cx="870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SAÚDE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135978" y="4973141"/>
            <a:ext cx="1450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SEGURANÇA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847646" y="4973141"/>
            <a:ext cx="1334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EDUCAÇÃO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9617744" y="4973141"/>
            <a:ext cx="1584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TRANSPORTE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PÚBLICO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2098169" y="4973141"/>
            <a:ext cx="2482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IGUALDADE ENTRE 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HOMENS E MULHERES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633740" y="1889502"/>
            <a:ext cx="13311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charset="0"/>
              </a:rPr>
              <a:t>Áreas e ícones utilizados para representar cada uma delas ao longo desta apresentação: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4911CC-3684-4437-9109-2F9A59D0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706" y="3643073"/>
            <a:ext cx="1312389" cy="13123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0C624A-D73F-42B9-A0A3-9BC39A8A3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430" y="3515462"/>
            <a:ext cx="1440000" cy="144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881E77-0AB7-4252-AB28-F24617E55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279" y="3515462"/>
            <a:ext cx="1440000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60049C-B5A2-4C4E-80F1-19E59F2F2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665" y="3598024"/>
            <a:ext cx="1357438" cy="1357438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DD48A6E8-EBBE-4B41-85F6-FBCADE4DD8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125" y="3505322"/>
            <a:ext cx="1450140" cy="14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B816E-6ED1-4087-A537-AAEE59723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775" y="4777850"/>
            <a:ext cx="6356014" cy="1308735"/>
          </a:xfrm>
        </p:spPr>
        <p:txBody>
          <a:bodyPr/>
          <a:lstStyle/>
          <a:p>
            <a:r>
              <a:rPr lang="pt-BR" dirty="0"/>
              <a:t>SAÚDE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E7E1882-D574-45F8-A5EF-158C37E3A692}"/>
              </a:ext>
            </a:extLst>
          </p:cNvPr>
          <p:cNvGrpSpPr/>
          <p:nvPr/>
        </p:nvGrpSpPr>
        <p:grpSpPr>
          <a:xfrm>
            <a:off x="11863934" y="5553781"/>
            <a:ext cx="1379696" cy="1308735"/>
            <a:chOff x="441960" y="1579749"/>
            <a:chExt cx="1005840" cy="95410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AD95DDC0-C0FB-48CE-B264-D111791D2845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CDD93EC-C585-4FFA-B3FF-E9479A7D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155" y="1687484"/>
              <a:ext cx="679450" cy="679450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79A1E5CD-6C09-4948-BBAD-241E51686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6" t="4744" r="7248" b="76127"/>
          <a:stretch/>
        </p:blipFill>
        <p:spPr>
          <a:xfrm>
            <a:off x="4974771" y="5077320"/>
            <a:ext cx="1118827" cy="3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4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tângulo de cantos arredondados 17">
            <a:extLst>
              <a:ext uri="{FF2B5EF4-FFF2-40B4-BE49-F238E27FC236}">
                <a16:creationId xmlns:a16="http://schemas.microsoft.com/office/drawing/2014/main" id="{2B2A5E61-BC92-471B-A1EA-68877EF57DC8}"/>
              </a:ext>
            </a:extLst>
          </p:cNvPr>
          <p:cNvSpPr/>
          <p:nvPr/>
        </p:nvSpPr>
        <p:spPr>
          <a:xfrm>
            <a:off x="186750" y="3808372"/>
            <a:ext cx="15898590" cy="12361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8" name="Retângulo de cantos arredondados 17">
            <a:extLst>
              <a:ext uri="{FF2B5EF4-FFF2-40B4-BE49-F238E27FC236}">
                <a16:creationId xmlns:a16="http://schemas.microsoft.com/office/drawing/2014/main" id="{CFD69483-145B-45D4-B7B9-B1AFE42F17F6}"/>
              </a:ext>
            </a:extLst>
          </p:cNvPr>
          <p:cNvSpPr/>
          <p:nvPr/>
        </p:nvSpPr>
        <p:spPr>
          <a:xfrm>
            <a:off x="186750" y="6365729"/>
            <a:ext cx="15898590" cy="11922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627871924"/>
              </p:ext>
            </p:extLst>
          </p:nvPr>
        </p:nvGraphicFramePr>
        <p:xfrm>
          <a:off x="165919" y="3579163"/>
          <a:ext cx="6328126" cy="449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2" name="Group 244"/>
          <p:cNvGrpSpPr>
            <a:grpSpLocks/>
          </p:cNvGrpSpPr>
          <p:nvPr/>
        </p:nvGrpSpPr>
        <p:grpSpPr bwMode="auto">
          <a:xfrm>
            <a:off x="14272405" y="2361279"/>
            <a:ext cx="481163" cy="701124"/>
            <a:chOff x="2311" y="1452"/>
            <a:chExt cx="140" cy="204"/>
          </a:xfrm>
          <a:effectLst/>
        </p:grpSpPr>
        <p:sp>
          <p:nvSpPr>
            <p:cNvPr id="33" name="Oval 245"/>
            <p:cNvSpPr>
              <a:spLocks noChangeArrowheads="1"/>
            </p:cNvSpPr>
            <p:nvPr/>
          </p:nvSpPr>
          <p:spPr bwMode="auto">
            <a:xfrm>
              <a:off x="2311" y="1452"/>
              <a:ext cx="140" cy="128"/>
            </a:xfrm>
            <a:prstGeom prst="ellipse">
              <a:avLst/>
            </a:prstGeom>
            <a:noFill/>
            <a:ln w="57150">
              <a:solidFill>
                <a:srgbClr val="C58EBE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" name="Line 246"/>
            <p:cNvSpPr>
              <a:spLocks noChangeShapeType="1"/>
            </p:cNvSpPr>
            <p:nvPr/>
          </p:nvSpPr>
          <p:spPr bwMode="auto">
            <a:xfrm>
              <a:off x="2378" y="1581"/>
              <a:ext cx="0" cy="75"/>
            </a:xfrm>
            <a:prstGeom prst="line">
              <a:avLst/>
            </a:prstGeom>
            <a:noFill/>
            <a:ln w="57150">
              <a:solidFill>
                <a:srgbClr val="C58EBE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Line 247"/>
            <p:cNvSpPr>
              <a:spLocks noChangeShapeType="1"/>
            </p:cNvSpPr>
            <p:nvPr/>
          </p:nvSpPr>
          <p:spPr bwMode="auto">
            <a:xfrm>
              <a:off x="2340" y="1623"/>
              <a:ext cx="75" cy="0"/>
            </a:xfrm>
            <a:prstGeom prst="line">
              <a:avLst/>
            </a:prstGeom>
            <a:noFill/>
            <a:ln w="57150">
              <a:solidFill>
                <a:srgbClr val="C58EBE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9" name="Group 240"/>
          <p:cNvGrpSpPr>
            <a:grpSpLocks/>
          </p:cNvGrpSpPr>
          <p:nvPr/>
        </p:nvGrpSpPr>
        <p:grpSpPr bwMode="auto">
          <a:xfrm>
            <a:off x="10602827" y="2444761"/>
            <a:ext cx="666754" cy="615204"/>
            <a:chOff x="1846" y="1409"/>
            <a:chExt cx="194" cy="179"/>
          </a:xfrm>
          <a:effectLst/>
        </p:grpSpPr>
        <p:sp>
          <p:nvSpPr>
            <p:cNvPr id="30" name="Oval 241"/>
            <p:cNvSpPr>
              <a:spLocks noChangeArrowheads="1"/>
            </p:cNvSpPr>
            <p:nvPr/>
          </p:nvSpPr>
          <p:spPr bwMode="auto">
            <a:xfrm>
              <a:off x="1846" y="1460"/>
              <a:ext cx="140" cy="128"/>
            </a:xfrm>
            <a:prstGeom prst="ellipse">
              <a:avLst/>
            </a:prstGeom>
            <a:noFill/>
            <a:ln w="57150">
              <a:solidFill>
                <a:srgbClr val="7E80E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" name="Line 242"/>
            <p:cNvSpPr>
              <a:spLocks noChangeShapeType="1"/>
            </p:cNvSpPr>
            <p:nvPr/>
          </p:nvSpPr>
          <p:spPr bwMode="auto">
            <a:xfrm flipV="1">
              <a:off x="1959" y="1409"/>
              <a:ext cx="81" cy="70"/>
            </a:xfrm>
            <a:prstGeom prst="line">
              <a:avLst/>
            </a:prstGeom>
            <a:noFill/>
            <a:ln w="57150">
              <a:solidFill>
                <a:srgbClr val="7E80E4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ítulo 2"/>
          <p:cNvSpPr txBox="1">
            <a:spLocks/>
          </p:cNvSpPr>
          <p:nvPr/>
        </p:nvSpPr>
        <p:spPr>
          <a:xfrm>
            <a:off x="1932706" y="258955"/>
            <a:ext cx="13170735" cy="1222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4402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Grau de importância a ser atribuído pelo Governo Federal à Saúde é elevado; Com exceção da “garantia de equipes de atendimento especializadas na saúde da mulher”, é similar a proporção de notas 9 e 10 entre homens e mulheres</a:t>
            </a:r>
          </a:p>
          <a:p>
            <a:pPr algn="l" fontAlgn="auto">
              <a:spcAft>
                <a:spcPts val="0"/>
              </a:spcAft>
            </a:pPr>
            <a:endParaRPr lang="pt-BR" sz="2800" b="1" dirty="0">
              <a:solidFill>
                <a:srgbClr val="7F7F7F"/>
              </a:solidFill>
              <a:latin typeface="Calibri" panose="020F0502020204030204" pitchFamily="34" charset="0"/>
              <a:ea typeface="ＭＳ Ｐゴシック" charset="-128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9483885" y="7741034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homens (953)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2854976" y="7711129"/>
            <a:ext cx="19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mulheres (1049)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7722FBE-10B3-499A-91C4-B0440BA759B3}"/>
              </a:ext>
            </a:extLst>
          </p:cNvPr>
          <p:cNvSpPr/>
          <p:nvPr/>
        </p:nvSpPr>
        <p:spPr>
          <a:xfrm>
            <a:off x="11693474" y="2574072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G Ê N E R O</a:t>
            </a:r>
          </a:p>
        </p:txBody>
      </p:sp>
      <p:graphicFrame>
        <p:nvGraphicFramePr>
          <p:cNvPr id="74" name="Tabela 73">
            <a:extLst>
              <a:ext uri="{FF2B5EF4-FFF2-40B4-BE49-F238E27FC236}">
                <a16:creationId xmlns:a16="http://schemas.microsoft.com/office/drawing/2014/main" id="{17E49E01-45F1-47E5-BCCC-3B5930887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35792"/>
              </p:ext>
            </p:extLst>
          </p:nvPr>
        </p:nvGraphicFramePr>
        <p:xfrm>
          <a:off x="5916846" y="3817705"/>
          <a:ext cx="10168497" cy="3703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33">
                  <a:extLst>
                    <a:ext uri="{9D8B030D-6E8A-4147-A177-3AD203B41FA5}">
                      <a16:colId xmlns:a16="http://schemas.microsoft.com/office/drawing/2014/main" val="1779811399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34408632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2612013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72067937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741610425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1331155895"/>
                    </a:ext>
                  </a:extLst>
                </a:gridCol>
              </a:tblGrid>
              <a:tr h="1234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4661"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6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239BF901-4151-4C54-B1F6-602722E6C22A}"/>
              </a:ext>
            </a:extLst>
          </p:cNvPr>
          <p:cNvGrpSpPr/>
          <p:nvPr/>
        </p:nvGrpSpPr>
        <p:grpSpPr>
          <a:xfrm>
            <a:off x="9352809" y="3130054"/>
            <a:ext cx="3394237" cy="683335"/>
            <a:chOff x="7807435" y="2422821"/>
            <a:chExt cx="4118708" cy="738528"/>
          </a:xfrm>
        </p:grpSpPr>
        <p:grpSp>
          <p:nvGrpSpPr>
            <p:cNvPr id="80" name="Grupo 78">
              <a:extLst>
                <a:ext uri="{FF2B5EF4-FFF2-40B4-BE49-F238E27FC236}">
                  <a16:creationId xmlns:a16="http://schemas.microsoft.com/office/drawing/2014/main" id="{154216F4-6CDF-48EC-9A75-1FF5225A31D0}"/>
                </a:ext>
              </a:extLst>
            </p:cNvPr>
            <p:cNvGrpSpPr/>
            <p:nvPr/>
          </p:nvGrpSpPr>
          <p:grpSpPr>
            <a:xfrm>
              <a:off x="7807435" y="2422832"/>
              <a:ext cx="1291119" cy="703633"/>
              <a:chOff x="2843808" y="1700808"/>
              <a:chExt cx="1039922" cy="576064"/>
            </a:xfrm>
          </p:grpSpPr>
          <p:sp>
            <p:nvSpPr>
              <p:cNvPr id="89" name="Retângulo com Único Canto Aparado e Arredondado 79">
                <a:extLst>
                  <a:ext uri="{FF2B5EF4-FFF2-40B4-BE49-F238E27FC236}">
                    <a16:creationId xmlns:a16="http://schemas.microsoft.com/office/drawing/2014/main" id="{D0EF9829-FA1C-4938-8261-DAAAE3B1C00E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0" name="Triângulo isósceles 89">
                <a:extLst>
                  <a:ext uri="{FF2B5EF4-FFF2-40B4-BE49-F238E27FC236}">
                    <a16:creationId xmlns:a16="http://schemas.microsoft.com/office/drawing/2014/main" id="{B4C5BFDF-3164-48F4-A9A2-7BDDBB17FED2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1" name="Triângulo isósceles 90">
                <a:extLst>
                  <a:ext uri="{FF2B5EF4-FFF2-40B4-BE49-F238E27FC236}">
                    <a16:creationId xmlns:a16="http://schemas.microsoft.com/office/drawing/2014/main" id="{5B20AF33-6A44-4535-9304-C61E791CD9A9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1" name="Grupo 70">
              <a:extLst>
                <a:ext uri="{FF2B5EF4-FFF2-40B4-BE49-F238E27FC236}">
                  <a16:creationId xmlns:a16="http://schemas.microsoft.com/office/drawing/2014/main" id="{A8AC5229-BB95-4C53-ADEC-F72F4675A6A3}"/>
                </a:ext>
              </a:extLst>
            </p:cNvPr>
            <p:cNvGrpSpPr/>
            <p:nvPr/>
          </p:nvGrpSpPr>
          <p:grpSpPr>
            <a:xfrm>
              <a:off x="10538931" y="2422823"/>
              <a:ext cx="1291119" cy="703632"/>
              <a:chOff x="2843808" y="1700808"/>
              <a:chExt cx="1039922" cy="576064"/>
            </a:xfrm>
          </p:grpSpPr>
          <p:sp>
            <p:nvSpPr>
              <p:cNvPr id="86" name="Retângulo com Único Canto Aparado e Arredondado 71">
                <a:extLst>
                  <a:ext uri="{FF2B5EF4-FFF2-40B4-BE49-F238E27FC236}">
                    <a16:creationId xmlns:a16="http://schemas.microsoft.com/office/drawing/2014/main" id="{E7BC7801-2335-42F9-9D59-4F412ED53FBD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7" name="Triângulo isósceles 86">
                <a:extLst>
                  <a:ext uri="{FF2B5EF4-FFF2-40B4-BE49-F238E27FC236}">
                    <a16:creationId xmlns:a16="http://schemas.microsoft.com/office/drawing/2014/main" id="{03C95ED2-5DA2-4439-88FC-21873377AE7A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Triângulo isósceles 87">
                <a:extLst>
                  <a:ext uri="{FF2B5EF4-FFF2-40B4-BE49-F238E27FC236}">
                    <a16:creationId xmlns:a16="http://schemas.microsoft.com/office/drawing/2014/main" id="{A78AC405-3D5F-4EC5-AC7A-ADF378034C22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2" name="Grupo 74">
              <a:extLst>
                <a:ext uri="{FF2B5EF4-FFF2-40B4-BE49-F238E27FC236}">
                  <a16:creationId xmlns:a16="http://schemas.microsoft.com/office/drawing/2014/main" id="{9CF5AC47-1BCB-4B36-8F06-84BA83D46C1D}"/>
                </a:ext>
              </a:extLst>
            </p:cNvPr>
            <p:cNvGrpSpPr/>
            <p:nvPr/>
          </p:nvGrpSpPr>
          <p:grpSpPr>
            <a:xfrm>
              <a:off x="9173183" y="2422821"/>
              <a:ext cx="1291119" cy="703631"/>
              <a:chOff x="2843808" y="1700809"/>
              <a:chExt cx="1039922" cy="576064"/>
            </a:xfrm>
          </p:grpSpPr>
          <p:sp>
            <p:nvSpPr>
              <p:cNvPr id="83" name="Retângulo com Único Canto Aparado e Arredondado 75">
                <a:extLst>
                  <a:ext uri="{FF2B5EF4-FFF2-40B4-BE49-F238E27FC236}">
                    <a16:creationId xmlns:a16="http://schemas.microsoft.com/office/drawing/2014/main" id="{D7DDF17E-A064-4C69-8CB7-5486CFFAC34E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4" name="Triângulo isósceles 83">
                <a:extLst>
                  <a:ext uri="{FF2B5EF4-FFF2-40B4-BE49-F238E27FC236}">
                    <a16:creationId xmlns:a16="http://schemas.microsoft.com/office/drawing/2014/main" id="{FBC35D99-B0E4-4630-B438-037D726C441F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Triângulo isósceles 84">
                <a:extLst>
                  <a:ext uri="{FF2B5EF4-FFF2-40B4-BE49-F238E27FC236}">
                    <a16:creationId xmlns:a16="http://schemas.microsoft.com/office/drawing/2014/main" id="{AEC4CAA7-2B62-472D-917B-A066D1D5EEC2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5A9C0D85-993C-4E5B-9E47-9B925B6DE80C}"/>
                </a:ext>
              </a:extLst>
            </p:cNvPr>
            <p:cNvSpPr/>
            <p:nvPr/>
          </p:nvSpPr>
          <p:spPr>
            <a:xfrm>
              <a:off x="7989719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F957A710-1906-498A-8239-1C4899FCF0AF}"/>
                </a:ext>
              </a:extLst>
            </p:cNvPr>
            <p:cNvSpPr/>
            <p:nvPr/>
          </p:nvSpPr>
          <p:spPr>
            <a:xfrm>
              <a:off x="9386324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614D2FF0-619D-4E8D-8DDB-D9D2EEFACC69}"/>
                </a:ext>
              </a:extLst>
            </p:cNvPr>
            <p:cNvSpPr/>
            <p:nvPr/>
          </p:nvSpPr>
          <p:spPr>
            <a:xfrm>
              <a:off x="10746803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11" name="Agrupar 110">
            <a:extLst>
              <a:ext uri="{FF2B5EF4-FFF2-40B4-BE49-F238E27FC236}">
                <a16:creationId xmlns:a16="http://schemas.microsoft.com/office/drawing/2014/main" id="{5CB96BC2-43A2-4A40-B137-5E6E6B6A5E9F}"/>
              </a:ext>
            </a:extLst>
          </p:cNvPr>
          <p:cNvGrpSpPr/>
          <p:nvPr/>
        </p:nvGrpSpPr>
        <p:grpSpPr>
          <a:xfrm>
            <a:off x="12782695" y="3130054"/>
            <a:ext cx="3394237" cy="683335"/>
            <a:chOff x="7807435" y="2422821"/>
            <a:chExt cx="4118708" cy="738528"/>
          </a:xfrm>
        </p:grpSpPr>
        <p:grpSp>
          <p:nvGrpSpPr>
            <p:cNvPr id="112" name="Grupo 78">
              <a:extLst>
                <a:ext uri="{FF2B5EF4-FFF2-40B4-BE49-F238E27FC236}">
                  <a16:creationId xmlns:a16="http://schemas.microsoft.com/office/drawing/2014/main" id="{F91C3A61-A0DD-489A-B2E1-CF515319CC15}"/>
                </a:ext>
              </a:extLst>
            </p:cNvPr>
            <p:cNvGrpSpPr/>
            <p:nvPr/>
          </p:nvGrpSpPr>
          <p:grpSpPr>
            <a:xfrm>
              <a:off x="7807435" y="2422832"/>
              <a:ext cx="1291119" cy="703633"/>
              <a:chOff x="2843808" y="1700808"/>
              <a:chExt cx="1039922" cy="576064"/>
            </a:xfrm>
          </p:grpSpPr>
          <p:sp>
            <p:nvSpPr>
              <p:cNvPr id="124" name="Retângulo com Único Canto Aparado e Arredondado 79">
                <a:extLst>
                  <a:ext uri="{FF2B5EF4-FFF2-40B4-BE49-F238E27FC236}">
                    <a16:creationId xmlns:a16="http://schemas.microsoft.com/office/drawing/2014/main" id="{CA227C72-8737-43D4-A041-3CB3CA7EAE04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25" name="Triângulo isósceles 124">
                <a:extLst>
                  <a:ext uri="{FF2B5EF4-FFF2-40B4-BE49-F238E27FC236}">
                    <a16:creationId xmlns:a16="http://schemas.microsoft.com/office/drawing/2014/main" id="{E62A287E-3745-478A-93D5-7A993EFFABFF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6" name="Triângulo isósceles 125">
                <a:extLst>
                  <a:ext uri="{FF2B5EF4-FFF2-40B4-BE49-F238E27FC236}">
                    <a16:creationId xmlns:a16="http://schemas.microsoft.com/office/drawing/2014/main" id="{AED0B233-965F-4A42-ACD6-A050E3AB97EB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3" name="Grupo 70">
              <a:extLst>
                <a:ext uri="{FF2B5EF4-FFF2-40B4-BE49-F238E27FC236}">
                  <a16:creationId xmlns:a16="http://schemas.microsoft.com/office/drawing/2014/main" id="{7D0DB6AC-0D44-4446-902F-0F3C9CB7BA9B}"/>
                </a:ext>
              </a:extLst>
            </p:cNvPr>
            <p:cNvGrpSpPr/>
            <p:nvPr/>
          </p:nvGrpSpPr>
          <p:grpSpPr>
            <a:xfrm>
              <a:off x="10538931" y="2422823"/>
              <a:ext cx="1291119" cy="703632"/>
              <a:chOff x="2843808" y="1700808"/>
              <a:chExt cx="1039922" cy="576064"/>
            </a:xfrm>
          </p:grpSpPr>
          <p:sp>
            <p:nvSpPr>
              <p:cNvPr id="121" name="Retângulo com Único Canto Aparado e Arredondado 71">
                <a:extLst>
                  <a:ext uri="{FF2B5EF4-FFF2-40B4-BE49-F238E27FC236}">
                    <a16:creationId xmlns:a16="http://schemas.microsoft.com/office/drawing/2014/main" id="{5E88F3E0-634B-4E83-B553-0D8602675722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2" name="Triângulo isósceles 121">
                <a:extLst>
                  <a:ext uri="{FF2B5EF4-FFF2-40B4-BE49-F238E27FC236}">
                    <a16:creationId xmlns:a16="http://schemas.microsoft.com/office/drawing/2014/main" id="{67A429D0-EB25-4F74-924A-145267F8CF66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3" name="Triângulo isósceles 122">
                <a:extLst>
                  <a:ext uri="{FF2B5EF4-FFF2-40B4-BE49-F238E27FC236}">
                    <a16:creationId xmlns:a16="http://schemas.microsoft.com/office/drawing/2014/main" id="{145C0BD1-4DA5-4EF8-B0EF-B8E4F6F9052A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14" name="Grupo 74">
              <a:extLst>
                <a:ext uri="{FF2B5EF4-FFF2-40B4-BE49-F238E27FC236}">
                  <a16:creationId xmlns:a16="http://schemas.microsoft.com/office/drawing/2014/main" id="{707B5247-4AD2-4995-84F8-D6E1F3B528FE}"/>
                </a:ext>
              </a:extLst>
            </p:cNvPr>
            <p:cNvGrpSpPr/>
            <p:nvPr/>
          </p:nvGrpSpPr>
          <p:grpSpPr>
            <a:xfrm>
              <a:off x="9173183" y="2422821"/>
              <a:ext cx="1291119" cy="703631"/>
              <a:chOff x="2843808" y="1700809"/>
              <a:chExt cx="1039922" cy="576064"/>
            </a:xfrm>
          </p:grpSpPr>
          <p:sp>
            <p:nvSpPr>
              <p:cNvPr id="118" name="Retângulo com Único Canto Aparado e Arredondado 75">
                <a:extLst>
                  <a:ext uri="{FF2B5EF4-FFF2-40B4-BE49-F238E27FC236}">
                    <a16:creationId xmlns:a16="http://schemas.microsoft.com/office/drawing/2014/main" id="{F947D88F-604C-4F7A-9FE6-058C38003157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9" name="Triângulo isósceles 118">
                <a:extLst>
                  <a:ext uri="{FF2B5EF4-FFF2-40B4-BE49-F238E27FC236}">
                    <a16:creationId xmlns:a16="http://schemas.microsoft.com/office/drawing/2014/main" id="{89AF2E80-95D2-4B90-8CDD-39F80F806F3B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0" name="Triângulo isósceles 119">
                <a:extLst>
                  <a:ext uri="{FF2B5EF4-FFF2-40B4-BE49-F238E27FC236}">
                    <a16:creationId xmlns:a16="http://schemas.microsoft.com/office/drawing/2014/main" id="{B064967B-27FD-41E5-9C15-169204712981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15" name="Retângulo 114">
              <a:extLst>
                <a:ext uri="{FF2B5EF4-FFF2-40B4-BE49-F238E27FC236}">
                  <a16:creationId xmlns:a16="http://schemas.microsoft.com/office/drawing/2014/main" id="{D7C0E40F-E86D-434D-9BFC-A03A9DAF4B9B}"/>
                </a:ext>
              </a:extLst>
            </p:cNvPr>
            <p:cNvSpPr/>
            <p:nvPr/>
          </p:nvSpPr>
          <p:spPr>
            <a:xfrm>
              <a:off x="7989719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 1 a 5</a:t>
              </a:r>
            </a:p>
          </p:txBody>
        </p:sp>
        <p:sp>
          <p:nvSpPr>
            <p:cNvPr id="116" name="Retângulo 115">
              <a:extLst>
                <a:ext uri="{FF2B5EF4-FFF2-40B4-BE49-F238E27FC236}">
                  <a16:creationId xmlns:a16="http://schemas.microsoft.com/office/drawing/2014/main" id="{29D6FDEF-94FB-4F4F-89FC-40BF2B75CCB2}"/>
                </a:ext>
              </a:extLst>
            </p:cNvPr>
            <p:cNvSpPr/>
            <p:nvPr/>
          </p:nvSpPr>
          <p:spPr>
            <a:xfrm>
              <a:off x="9386324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17" name="Retângulo 116">
              <a:extLst>
                <a:ext uri="{FF2B5EF4-FFF2-40B4-BE49-F238E27FC236}">
                  <a16:creationId xmlns:a16="http://schemas.microsoft.com/office/drawing/2014/main" id="{4C6185D4-A42F-406B-B72D-7F12A705504C}"/>
                </a:ext>
              </a:extLst>
            </p:cNvPr>
            <p:cNvSpPr/>
            <p:nvPr/>
          </p:nvSpPr>
          <p:spPr>
            <a:xfrm>
              <a:off x="10746803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30" name="Agrupar 129">
            <a:extLst>
              <a:ext uri="{FF2B5EF4-FFF2-40B4-BE49-F238E27FC236}">
                <a16:creationId xmlns:a16="http://schemas.microsoft.com/office/drawing/2014/main" id="{028C5544-E3E4-487D-83EB-573010D922E3}"/>
              </a:ext>
            </a:extLst>
          </p:cNvPr>
          <p:cNvGrpSpPr/>
          <p:nvPr/>
        </p:nvGrpSpPr>
        <p:grpSpPr>
          <a:xfrm>
            <a:off x="348037" y="252503"/>
            <a:ext cx="1379696" cy="1308735"/>
            <a:chOff x="441960" y="1579749"/>
            <a:chExt cx="1005840" cy="954107"/>
          </a:xfrm>
        </p:grpSpPr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C7C57F4B-25B1-4D19-A2AC-B30FD2680E7E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2" name="Imagem 131">
              <a:extLst>
                <a:ext uri="{FF2B5EF4-FFF2-40B4-BE49-F238E27FC236}">
                  <a16:creationId xmlns:a16="http://schemas.microsoft.com/office/drawing/2014/main" id="{97AD2356-A2E1-41C4-B644-E10346533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155" y="1687484"/>
              <a:ext cx="679450" cy="679450"/>
            </a:xfrm>
            <a:prstGeom prst="rect">
              <a:avLst/>
            </a:prstGeom>
          </p:spPr>
        </p:pic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5E0CF3CF-1F89-4E97-BDCA-F57F923C16D1}"/>
              </a:ext>
            </a:extLst>
          </p:cNvPr>
          <p:cNvGrpSpPr/>
          <p:nvPr/>
        </p:nvGrpSpPr>
        <p:grpSpPr>
          <a:xfrm>
            <a:off x="5913376" y="3130054"/>
            <a:ext cx="3394237" cy="683335"/>
            <a:chOff x="7807435" y="2422821"/>
            <a:chExt cx="4118708" cy="738528"/>
          </a:xfrm>
        </p:grpSpPr>
        <p:grpSp>
          <p:nvGrpSpPr>
            <p:cNvPr id="58" name="Grupo 78">
              <a:extLst>
                <a:ext uri="{FF2B5EF4-FFF2-40B4-BE49-F238E27FC236}">
                  <a16:creationId xmlns:a16="http://schemas.microsoft.com/office/drawing/2014/main" id="{4EF53E9F-1946-41CD-861A-B01778032AC1}"/>
                </a:ext>
              </a:extLst>
            </p:cNvPr>
            <p:cNvGrpSpPr/>
            <p:nvPr/>
          </p:nvGrpSpPr>
          <p:grpSpPr>
            <a:xfrm>
              <a:off x="7807435" y="2422832"/>
              <a:ext cx="1291119" cy="703633"/>
              <a:chOff x="2843808" y="1700808"/>
              <a:chExt cx="1039922" cy="576064"/>
            </a:xfrm>
          </p:grpSpPr>
          <p:sp>
            <p:nvSpPr>
              <p:cNvPr id="70" name="Retângulo com Único Canto Aparado e Arredondado 79">
                <a:extLst>
                  <a:ext uri="{FF2B5EF4-FFF2-40B4-BE49-F238E27FC236}">
                    <a16:creationId xmlns:a16="http://schemas.microsoft.com/office/drawing/2014/main" id="{85196F98-CE43-4401-9244-A577C5AEA0EA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71" name="Triângulo isósceles 70">
                <a:extLst>
                  <a:ext uri="{FF2B5EF4-FFF2-40B4-BE49-F238E27FC236}">
                    <a16:creationId xmlns:a16="http://schemas.microsoft.com/office/drawing/2014/main" id="{DF5A5985-EDD5-4361-8E23-213732A4F61C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Triângulo isósceles 71">
                <a:extLst>
                  <a:ext uri="{FF2B5EF4-FFF2-40B4-BE49-F238E27FC236}">
                    <a16:creationId xmlns:a16="http://schemas.microsoft.com/office/drawing/2014/main" id="{094C7DFD-803B-4FF2-A403-E7A6D4E29B2E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9" name="Grupo 70">
              <a:extLst>
                <a:ext uri="{FF2B5EF4-FFF2-40B4-BE49-F238E27FC236}">
                  <a16:creationId xmlns:a16="http://schemas.microsoft.com/office/drawing/2014/main" id="{67868D00-9639-493D-9ACB-F81D946BD6E2}"/>
                </a:ext>
              </a:extLst>
            </p:cNvPr>
            <p:cNvGrpSpPr/>
            <p:nvPr/>
          </p:nvGrpSpPr>
          <p:grpSpPr>
            <a:xfrm>
              <a:off x="10538931" y="2422823"/>
              <a:ext cx="1291119" cy="703632"/>
              <a:chOff x="2843808" y="1700808"/>
              <a:chExt cx="1039922" cy="576064"/>
            </a:xfrm>
          </p:grpSpPr>
          <p:sp>
            <p:nvSpPr>
              <p:cNvPr id="67" name="Retângulo com Único Canto Aparado e Arredondado 71">
                <a:extLst>
                  <a:ext uri="{FF2B5EF4-FFF2-40B4-BE49-F238E27FC236}">
                    <a16:creationId xmlns:a16="http://schemas.microsoft.com/office/drawing/2014/main" id="{6A02CFA5-249A-4143-84C9-28AAC2A62842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Triângulo isósceles 67">
                <a:extLst>
                  <a:ext uri="{FF2B5EF4-FFF2-40B4-BE49-F238E27FC236}">
                    <a16:creationId xmlns:a16="http://schemas.microsoft.com/office/drawing/2014/main" id="{66C6C47B-BAEF-4AFE-9EB0-29D479A41D04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Triângulo isósceles 68">
                <a:extLst>
                  <a:ext uri="{FF2B5EF4-FFF2-40B4-BE49-F238E27FC236}">
                    <a16:creationId xmlns:a16="http://schemas.microsoft.com/office/drawing/2014/main" id="{0D3CBB9F-1C2B-491D-A1CF-C197CFB8A704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60" name="Grupo 74">
              <a:extLst>
                <a:ext uri="{FF2B5EF4-FFF2-40B4-BE49-F238E27FC236}">
                  <a16:creationId xmlns:a16="http://schemas.microsoft.com/office/drawing/2014/main" id="{D61C9D35-A9F7-4B1F-9DD6-F65BF516C324}"/>
                </a:ext>
              </a:extLst>
            </p:cNvPr>
            <p:cNvGrpSpPr/>
            <p:nvPr/>
          </p:nvGrpSpPr>
          <p:grpSpPr>
            <a:xfrm>
              <a:off x="9173183" y="2422821"/>
              <a:ext cx="1291119" cy="703631"/>
              <a:chOff x="2843808" y="1700809"/>
              <a:chExt cx="1039922" cy="576064"/>
            </a:xfrm>
          </p:grpSpPr>
          <p:sp>
            <p:nvSpPr>
              <p:cNvPr id="64" name="Retângulo com Único Canto Aparado e Arredondado 75">
                <a:extLst>
                  <a:ext uri="{FF2B5EF4-FFF2-40B4-BE49-F238E27FC236}">
                    <a16:creationId xmlns:a16="http://schemas.microsoft.com/office/drawing/2014/main" id="{D50E5B8D-1631-47D4-B723-FBBD8E924F53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74A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5" name="Triângulo isósceles 64">
                <a:extLst>
                  <a:ext uri="{FF2B5EF4-FFF2-40B4-BE49-F238E27FC236}">
                    <a16:creationId xmlns:a16="http://schemas.microsoft.com/office/drawing/2014/main" id="{AACCEFB5-D1CA-4C75-A4F6-F1FE55B0395A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6" name="Triângulo isósceles 65">
                <a:extLst>
                  <a:ext uri="{FF2B5EF4-FFF2-40B4-BE49-F238E27FC236}">
                    <a16:creationId xmlns:a16="http://schemas.microsoft.com/office/drawing/2014/main" id="{AD3CFB0A-D321-4A2A-9BB4-240C1183BC2D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2124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301086DA-CFC9-48B2-8C0C-87729D0859FB}"/>
                </a:ext>
              </a:extLst>
            </p:cNvPr>
            <p:cNvSpPr/>
            <p:nvPr/>
          </p:nvSpPr>
          <p:spPr>
            <a:xfrm>
              <a:off x="7989719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A8480346-4510-4CB6-985E-13B7D4BDAA71}"/>
                </a:ext>
              </a:extLst>
            </p:cNvPr>
            <p:cNvSpPr/>
            <p:nvPr/>
          </p:nvSpPr>
          <p:spPr>
            <a:xfrm>
              <a:off x="9386324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91EEF7D0-C639-464D-A146-CF3FCBA3803A}"/>
                </a:ext>
              </a:extLst>
            </p:cNvPr>
            <p:cNvSpPr/>
            <p:nvPr/>
          </p:nvSpPr>
          <p:spPr>
            <a:xfrm>
              <a:off x="10746803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id="{583F9676-000A-405B-9019-4EBDA1AB5F27}"/>
              </a:ext>
            </a:extLst>
          </p:cNvPr>
          <p:cNvCxnSpPr>
            <a:cxnSpLocks/>
          </p:cNvCxnSpPr>
          <p:nvPr/>
        </p:nvCxnSpPr>
        <p:spPr>
          <a:xfrm>
            <a:off x="9278585" y="2626137"/>
            <a:ext cx="0" cy="4889258"/>
          </a:xfrm>
          <a:prstGeom prst="line">
            <a:avLst/>
          </a:prstGeom>
          <a:ln w="28575">
            <a:solidFill>
              <a:srgbClr val="474AD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F8F886AC-3F2C-4304-868C-CBFF2567CC7D}"/>
              </a:ext>
            </a:extLst>
          </p:cNvPr>
          <p:cNvSpPr/>
          <p:nvPr/>
        </p:nvSpPr>
        <p:spPr>
          <a:xfrm>
            <a:off x="6868320" y="2574072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 O T A L</a:t>
            </a: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A9FC4348-4C16-437A-9C9B-909D291D4B57}"/>
              </a:ext>
            </a:extLst>
          </p:cNvPr>
          <p:cNvCxnSpPr>
            <a:cxnSpLocks/>
          </p:cNvCxnSpPr>
          <p:nvPr/>
        </p:nvCxnSpPr>
        <p:spPr>
          <a:xfrm flipH="1">
            <a:off x="12726780" y="3059965"/>
            <a:ext cx="5752" cy="4455430"/>
          </a:xfrm>
          <a:prstGeom prst="line">
            <a:avLst/>
          </a:prstGeom>
          <a:ln w="28575">
            <a:solidFill>
              <a:srgbClr val="474AD9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AFD5BA33-7A99-4272-A268-8C0F95D96BF8}"/>
              </a:ext>
            </a:extLst>
          </p:cNvPr>
          <p:cNvSpPr txBox="1"/>
          <p:nvPr/>
        </p:nvSpPr>
        <p:spPr>
          <a:xfrm>
            <a:off x="6044452" y="7741034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total (2002)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B7B89806-484C-4D26-A44D-4CD3AB219BF7}"/>
              </a:ext>
            </a:extLst>
          </p:cNvPr>
          <p:cNvSpPr txBox="1"/>
          <p:nvPr/>
        </p:nvSpPr>
        <p:spPr>
          <a:xfrm>
            <a:off x="297374" y="2998132"/>
            <a:ext cx="4205929" cy="700567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Média da importância da área	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pt-BR" sz="3600" b="1" dirty="0">
                <a:solidFill>
                  <a:srgbClr val="354CB4"/>
                </a:solidFill>
                <a:latin typeface="Impact" panose="020B0806030902050204" pitchFamily="34" charset="0"/>
              </a:rPr>
              <a:t>9,6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3381F494-A067-49AD-A081-6AD6FECA37A2}"/>
              </a:ext>
            </a:extLst>
          </p:cNvPr>
          <p:cNvSpPr txBox="1"/>
          <p:nvPr/>
        </p:nvSpPr>
        <p:spPr>
          <a:xfrm>
            <a:off x="15007609" y="4732200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1pp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0E996B0-9381-4CAA-9E60-E6F1E0C2C79A}"/>
              </a:ext>
            </a:extLst>
          </p:cNvPr>
          <p:cNvSpPr txBox="1"/>
          <p:nvPr/>
        </p:nvSpPr>
        <p:spPr>
          <a:xfrm>
            <a:off x="14992587" y="5975598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2pp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B0DE6A11-DD37-4CEC-ADB7-6C3F5DBCD56D}"/>
              </a:ext>
            </a:extLst>
          </p:cNvPr>
          <p:cNvSpPr txBox="1"/>
          <p:nvPr/>
        </p:nvSpPr>
        <p:spPr>
          <a:xfrm>
            <a:off x="15055736" y="7107421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5pp</a:t>
            </a:r>
          </a:p>
        </p:txBody>
      </p:sp>
    </p:spTree>
    <p:extLst>
      <p:ext uri="{BB962C8B-B14F-4D97-AF65-F5344CB8AC3E}">
        <p14:creationId xmlns:p14="http://schemas.microsoft.com/office/powerpoint/2010/main" val="381434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20AC9-30A9-4ACF-97FF-8890B53B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550" y="4354433"/>
            <a:ext cx="6336964" cy="1462008"/>
          </a:xfrm>
        </p:spPr>
        <p:txBody>
          <a:bodyPr/>
          <a:lstStyle/>
          <a:p>
            <a:r>
              <a:rPr lang="pt-BR" dirty="0"/>
              <a:t>SEGURANÇA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585B4E7-9FF1-4A0D-8C07-984CC57CBF0B}"/>
              </a:ext>
            </a:extLst>
          </p:cNvPr>
          <p:cNvGrpSpPr/>
          <p:nvPr/>
        </p:nvGrpSpPr>
        <p:grpSpPr>
          <a:xfrm>
            <a:off x="11872153" y="5563647"/>
            <a:ext cx="1380598" cy="1309590"/>
            <a:chOff x="441960" y="1579749"/>
            <a:chExt cx="1005840" cy="95410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DD0FE653-69C9-4B29-B34D-A31DEDE7BAD6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CC8E08D1-4A87-423A-A2D4-451076851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102" y="1738131"/>
              <a:ext cx="642922" cy="64292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812E4367-C76C-4400-9BAA-FF5AAF59C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6" t="4744" r="7248" b="76127"/>
          <a:stretch/>
        </p:blipFill>
        <p:spPr>
          <a:xfrm>
            <a:off x="4974771" y="5077320"/>
            <a:ext cx="1118827" cy="3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2"/>
          <p:cNvSpPr txBox="1">
            <a:spLocks/>
          </p:cNvSpPr>
          <p:nvPr/>
        </p:nvSpPr>
        <p:spPr>
          <a:xfrm>
            <a:off x="1896125" y="228543"/>
            <a:ext cx="13337774" cy="1222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4402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A Segurança também é uma área que deve ser considerada de extrema importância pelo  Governo Federal; A proporção de extrema importância de cada medida é um pouco maior entre as mulheres do que entre os homens</a:t>
            </a:r>
          </a:p>
        </p:txBody>
      </p:sp>
      <p:grpSp>
        <p:nvGrpSpPr>
          <p:cNvPr id="133" name="Agrupar 132">
            <a:extLst>
              <a:ext uri="{FF2B5EF4-FFF2-40B4-BE49-F238E27FC236}">
                <a16:creationId xmlns:a16="http://schemas.microsoft.com/office/drawing/2014/main" id="{32E553E4-4151-4672-AC81-824FC4476CDD}"/>
              </a:ext>
            </a:extLst>
          </p:cNvPr>
          <p:cNvGrpSpPr/>
          <p:nvPr/>
        </p:nvGrpSpPr>
        <p:grpSpPr>
          <a:xfrm>
            <a:off x="356832" y="141579"/>
            <a:ext cx="1380598" cy="1309590"/>
            <a:chOff x="441960" y="1579749"/>
            <a:chExt cx="1005840" cy="954107"/>
          </a:xfrm>
        </p:grpSpPr>
        <p:sp>
          <p:nvSpPr>
            <p:cNvPr id="134" name="Elipse 133">
              <a:extLst>
                <a:ext uri="{FF2B5EF4-FFF2-40B4-BE49-F238E27FC236}">
                  <a16:creationId xmlns:a16="http://schemas.microsoft.com/office/drawing/2014/main" id="{8EC910D8-E21B-4ABE-9CD0-5D945F38C692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35" name="Imagem 134">
              <a:extLst>
                <a:ext uri="{FF2B5EF4-FFF2-40B4-BE49-F238E27FC236}">
                  <a16:creationId xmlns:a16="http://schemas.microsoft.com/office/drawing/2014/main" id="{11A59187-F444-4A0F-83C7-538814E55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102" y="1738131"/>
              <a:ext cx="642922" cy="642922"/>
            </a:xfrm>
            <a:prstGeom prst="rect">
              <a:avLst/>
            </a:prstGeom>
          </p:spPr>
        </p:pic>
      </p:grpSp>
      <p:sp>
        <p:nvSpPr>
          <p:cNvPr id="54" name="Retângulo de cantos arredondados 17">
            <a:extLst>
              <a:ext uri="{FF2B5EF4-FFF2-40B4-BE49-F238E27FC236}">
                <a16:creationId xmlns:a16="http://schemas.microsoft.com/office/drawing/2014/main" id="{58A4C77E-3896-407E-B303-89247C5CAEC5}"/>
              </a:ext>
            </a:extLst>
          </p:cNvPr>
          <p:cNvSpPr/>
          <p:nvPr/>
        </p:nvSpPr>
        <p:spPr>
          <a:xfrm>
            <a:off x="220584" y="3253575"/>
            <a:ext cx="15898590" cy="1339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5" name="Retângulo de cantos arredondados 17">
            <a:extLst>
              <a:ext uri="{FF2B5EF4-FFF2-40B4-BE49-F238E27FC236}">
                <a16:creationId xmlns:a16="http://schemas.microsoft.com/office/drawing/2014/main" id="{33CEB20F-2B90-4471-8286-BCAFB8402597}"/>
              </a:ext>
            </a:extLst>
          </p:cNvPr>
          <p:cNvSpPr/>
          <p:nvPr/>
        </p:nvSpPr>
        <p:spPr>
          <a:xfrm>
            <a:off x="220584" y="6260879"/>
            <a:ext cx="15898590" cy="1291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56" name="Gráfico 55">
            <a:extLst>
              <a:ext uri="{FF2B5EF4-FFF2-40B4-BE49-F238E27FC236}">
                <a16:creationId xmlns:a16="http://schemas.microsoft.com/office/drawing/2014/main" id="{E183552B-32BD-4C7D-BCD2-CDD5F3C0D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7022885"/>
              </p:ext>
            </p:extLst>
          </p:nvPr>
        </p:nvGraphicFramePr>
        <p:xfrm>
          <a:off x="226335" y="3053394"/>
          <a:ext cx="5741529" cy="488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CaixaDeTexto 71">
            <a:extLst>
              <a:ext uri="{FF2B5EF4-FFF2-40B4-BE49-F238E27FC236}">
                <a16:creationId xmlns:a16="http://schemas.microsoft.com/office/drawing/2014/main" id="{21887D1F-BF07-4403-8BB7-D9B1A5A79119}"/>
              </a:ext>
            </a:extLst>
          </p:cNvPr>
          <p:cNvSpPr txBox="1"/>
          <p:nvPr/>
        </p:nvSpPr>
        <p:spPr>
          <a:xfrm>
            <a:off x="9447636" y="7688556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homens (953)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9EA5C92B-5BF3-429D-A198-CEABE77F3932}"/>
              </a:ext>
            </a:extLst>
          </p:cNvPr>
          <p:cNvSpPr txBox="1"/>
          <p:nvPr/>
        </p:nvSpPr>
        <p:spPr>
          <a:xfrm>
            <a:off x="12959498" y="7634875"/>
            <a:ext cx="19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mulheres (1049)</a:t>
            </a:r>
          </a:p>
        </p:txBody>
      </p:sp>
      <p:graphicFrame>
        <p:nvGraphicFramePr>
          <p:cNvPr id="75" name="Tabela 74">
            <a:extLst>
              <a:ext uri="{FF2B5EF4-FFF2-40B4-BE49-F238E27FC236}">
                <a16:creationId xmlns:a16="http://schemas.microsoft.com/office/drawing/2014/main" id="{B4EFF506-9A12-478B-943D-FB87EBEF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45123"/>
              </p:ext>
            </p:extLst>
          </p:nvPr>
        </p:nvGraphicFramePr>
        <p:xfrm>
          <a:off x="5950680" y="3248397"/>
          <a:ext cx="10168497" cy="424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33">
                  <a:extLst>
                    <a:ext uri="{9D8B030D-6E8A-4147-A177-3AD203B41FA5}">
                      <a16:colId xmlns:a16="http://schemas.microsoft.com/office/drawing/2014/main" val="1779811399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34408632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2612013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72067937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741610425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1331155895"/>
                    </a:ext>
                  </a:extLst>
                </a:gridCol>
              </a:tblGrid>
              <a:tr h="1415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0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1" name="Agrupar 140">
            <a:extLst>
              <a:ext uri="{FF2B5EF4-FFF2-40B4-BE49-F238E27FC236}">
                <a16:creationId xmlns:a16="http://schemas.microsoft.com/office/drawing/2014/main" id="{1EDA57EE-9E9F-4AC9-8A51-3E050D8EF9B9}"/>
              </a:ext>
            </a:extLst>
          </p:cNvPr>
          <p:cNvGrpSpPr/>
          <p:nvPr/>
        </p:nvGrpSpPr>
        <p:grpSpPr>
          <a:xfrm>
            <a:off x="5947210" y="2604285"/>
            <a:ext cx="3394237" cy="683335"/>
            <a:chOff x="7807435" y="2422821"/>
            <a:chExt cx="4118708" cy="738528"/>
          </a:xfrm>
        </p:grpSpPr>
        <p:grpSp>
          <p:nvGrpSpPr>
            <p:cNvPr id="142" name="Grupo 78">
              <a:extLst>
                <a:ext uri="{FF2B5EF4-FFF2-40B4-BE49-F238E27FC236}">
                  <a16:creationId xmlns:a16="http://schemas.microsoft.com/office/drawing/2014/main" id="{C5718807-2EBA-4B00-84F6-9C96CAA9B72D}"/>
                </a:ext>
              </a:extLst>
            </p:cNvPr>
            <p:cNvGrpSpPr/>
            <p:nvPr/>
          </p:nvGrpSpPr>
          <p:grpSpPr>
            <a:xfrm>
              <a:off x="7807435" y="2422832"/>
              <a:ext cx="1291119" cy="703633"/>
              <a:chOff x="2843808" y="1700808"/>
              <a:chExt cx="1039922" cy="576064"/>
            </a:xfrm>
          </p:grpSpPr>
          <p:sp>
            <p:nvSpPr>
              <p:cNvPr id="154" name="Retângulo com Único Canto Aparado e Arredondado 79">
                <a:extLst>
                  <a:ext uri="{FF2B5EF4-FFF2-40B4-BE49-F238E27FC236}">
                    <a16:creationId xmlns:a16="http://schemas.microsoft.com/office/drawing/2014/main" id="{C795C650-A465-4051-BCF4-0AD50F591703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5" name="Triângulo isósceles 154">
                <a:extLst>
                  <a:ext uri="{FF2B5EF4-FFF2-40B4-BE49-F238E27FC236}">
                    <a16:creationId xmlns:a16="http://schemas.microsoft.com/office/drawing/2014/main" id="{F95919DF-7155-42E5-8FEA-C40535E3538D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6" name="Triângulo isósceles 155">
                <a:extLst>
                  <a:ext uri="{FF2B5EF4-FFF2-40B4-BE49-F238E27FC236}">
                    <a16:creationId xmlns:a16="http://schemas.microsoft.com/office/drawing/2014/main" id="{B742C7EC-0798-4303-89FC-3E4E1FDF2A71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43" name="Grupo 70">
              <a:extLst>
                <a:ext uri="{FF2B5EF4-FFF2-40B4-BE49-F238E27FC236}">
                  <a16:creationId xmlns:a16="http://schemas.microsoft.com/office/drawing/2014/main" id="{DD850B70-CF23-4B5E-9F32-1A8C197DE20E}"/>
                </a:ext>
              </a:extLst>
            </p:cNvPr>
            <p:cNvGrpSpPr/>
            <p:nvPr/>
          </p:nvGrpSpPr>
          <p:grpSpPr>
            <a:xfrm>
              <a:off x="10538931" y="2422823"/>
              <a:ext cx="1291119" cy="703632"/>
              <a:chOff x="2843808" y="1700808"/>
              <a:chExt cx="1039922" cy="576064"/>
            </a:xfrm>
          </p:grpSpPr>
          <p:sp>
            <p:nvSpPr>
              <p:cNvPr id="151" name="Retângulo com Único Canto Aparado e Arredondado 71">
                <a:extLst>
                  <a:ext uri="{FF2B5EF4-FFF2-40B4-BE49-F238E27FC236}">
                    <a16:creationId xmlns:a16="http://schemas.microsoft.com/office/drawing/2014/main" id="{B0C28D04-E008-4352-8893-8531E5B80166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2" name="Triângulo isósceles 151">
                <a:extLst>
                  <a:ext uri="{FF2B5EF4-FFF2-40B4-BE49-F238E27FC236}">
                    <a16:creationId xmlns:a16="http://schemas.microsoft.com/office/drawing/2014/main" id="{5C213612-7271-48EB-BE1D-98156677C460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3" name="Triângulo isósceles 152">
                <a:extLst>
                  <a:ext uri="{FF2B5EF4-FFF2-40B4-BE49-F238E27FC236}">
                    <a16:creationId xmlns:a16="http://schemas.microsoft.com/office/drawing/2014/main" id="{C271BDCD-90CA-44C7-8872-718F69767BBC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44" name="Grupo 74">
              <a:extLst>
                <a:ext uri="{FF2B5EF4-FFF2-40B4-BE49-F238E27FC236}">
                  <a16:creationId xmlns:a16="http://schemas.microsoft.com/office/drawing/2014/main" id="{80BDAC11-1A55-4445-86A8-9D4D48325399}"/>
                </a:ext>
              </a:extLst>
            </p:cNvPr>
            <p:cNvGrpSpPr/>
            <p:nvPr/>
          </p:nvGrpSpPr>
          <p:grpSpPr>
            <a:xfrm>
              <a:off x="9173183" y="2422821"/>
              <a:ext cx="1291119" cy="703631"/>
              <a:chOff x="2843808" y="1700809"/>
              <a:chExt cx="1039922" cy="576064"/>
            </a:xfrm>
          </p:grpSpPr>
          <p:sp>
            <p:nvSpPr>
              <p:cNvPr id="148" name="Retângulo com Único Canto Aparado e Arredondado 75">
                <a:extLst>
                  <a:ext uri="{FF2B5EF4-FFF2-40B4-BE49-F238E27FC236}">
                    <a16:creationId xmlns:a16="http://schemas.microsoft.com/office/drawing/2014/main" id="{31D2293C-434A-4BDC-8393-62CBFAFE9749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9" name="Triângulo isósceles 148">
                <a:extLst>
                  <a:ext uri="{FF2B5EF4-FFF2-40B4-BE49-F238E27FC236}">
                    <a16:creationId xmlns:a16="http://schemas.microsoft.com/office/drawing/2014/main" id="{6D3D2A9A-119C-47FA-AD3C-8C90E5EC7319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0" name="Triângulo isósceles 149">
                <a:extLst>
                  <a:ext uri="{FF2B5EF4-FFF2-40B4-BE49-F238E27FC236}">
                    <a16:creationId xmlns:a16="http://schemas.microsoft.com/office/drawing/2014/main" id="{9243A17F-32ED-466A-8BE0-BE2F4D048694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5" name="Retângulo 144">
              <a:extLst>
                <a:ext uri="{FF2B5EF4-FFF2-40B4-BE49-F238E27FC236}">
                  <a16:creationId xmlns:a16="http://schemas.microsoft.com/office/drawing/2014/main" id="{31384B8D-6AA2-40D2-89DC-DFD1DE9EE369}"/>
                </a:ext>
              </a:extLst>
            </p:cNvPr>
            <p:cNvSpPr/>
            <p:nvPr/>
          </p:nvSpPr>
          <p:spPr>
            <a:xfrm>
              <a:off x="7989719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46" name="Retângulo 145">
              <a:extLst>
                <a:ext uri="{FF2B5EF4-FFF2-40B4-BE49-F238E27FC236}">
                  <a16:creationId xmlns:a16="http://schemas.microsoft.com/office/drawing/2014/main" id="{622A3EED-48B7-484C-BC64-E37C2DA0C9DE}"/>
                </a:ext>
              </a:extLst>
            </p:cNvPr>
            <p:cNvSpPr/>
            <p:nvPr/>
          </p:nvSpPr>
          <p:spPr>
            <a:xfrm>
              <a:off x="9386324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47" name="Retângulo 146">
              <a:extLst>
                <a:ext uri="{FF2B5EF4-FFF2-40B4-BE49-F238E27FC236}">
                  <a16:creationId xmlns:a16="http://schemas.microsoft.com/office/drawing/2014/main" id="{BFD0A1FD-05DE-4608-A7FA-939244A0F7DD}"/>
                </a:ext>
              </a:extLst>
            </p:cNvPr>
            <p:cNvSpPr/>
            <p:nvPr/>
          </p:nvSpPr>
          <p:spPr>
            <a:xfrm>
              <a:off x="10746803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cxnSp>
        <p:nvCxnSpPr>
          <p:cNvPr id="157" name="Conector reto 156">
            <a:extLst>
              <a:ext uri="{FF2B5EF4-FFF2-40B4-BE49-F238E27FC236}">
                <a16:creationId xmlns:a16="http://schemas.microsoft.com/office/drawing/2014/main" id="{B4C32E59-D953-4247-86D1-F200834518D0}"/>
              </a:ext>
            </a:extLst>
          </p:cNvPr>
          <p:cNvCxnSpPr>
            <a:cxnSpLocks/>
          </p:cNvCxnSpPr>
          <p:nvPr/>
        </p:nvCxnSpPr>
        <p:spPr>
          <a:xfrm>
            <a:off x="9297905" y="2100368"/>
            <a:ext cx="0" cy="5400353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tângulo 157">
            <a:extLst>
              <a:ext uri="{FF2B5EF4-FFF2-40B4-BE49-F238E27FC236}">
                <a16:creationId xmlns:a16="http://schemas.microsoft.com/office/drawing/2014/main" id="{F1002D93-554C-498D-8513-FEEB0CDB6D8F}"/>
              </a:ext>
            </a:extLst>
          </p:cNvPr>
          <p:cNvSpPr/>
          <p:nvPr/>
        </p:nvSpPr>
        <p:spPr>
          <a:xfrm>
            <a:off x="6902154" y="2048303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 O T A L</a:t>
            </a:r>
          </a:p>
        </p:txBody>
      </p:sp>
      <p:cxnSp>
        <p:nvCxnSpPr>
          <p:cNvPr id="159" name="Conector reto 158">
            <a:extLst>
              <a:ext uri="{FF2B5EF4-FFF2-40B4-BE49-F238E27FC236}">
                <a16:creationId xmlns:a16="http://schemas.microsoft.com/office/drawing/2014/main" id="{2FBE2C9B-481B-4BCB-B17E-16AB99F0D26C}"/>
              </a:ext>
            </a:extLst>
          </p:cNvPr>
          <p:cNvCxnSpPr>
            <a:cxnSpLocks/>
          </p:cNvCxnSpPr>
          <p:nvPr/>
        </p:nvCxnSpPr>
        <p:spPr>
          <a:xfrm>
            <a:off x="12705930" y="2534196"/>
            <a:ext cx="0" cy="5018569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CaixaDeTexto 159">
            <a:extLst>
              <a:ext uri="{FF2B5EF4-FFF2-40B4-BE49-F238E27FC236}">
                <a16:creationId xmlns:a16="http://schemas.microsoft.com/office/drawing/2014/main" id="{2C268C79-9B23-4C8D-8758-8469D664DDC3}"/>
              </a:ext>
            </a:extLst>
          </p:cNvPr>
          <p:cNvSpPr txBox="1"/>
          <p:nvPr/>
        </p:nvSpPr>
        <p:spPr>
          <a:xfrm>
            <a:off x="6181503" y="7688555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total (2002)</a:t>
            </a:r>
          </a:p>
        </p:txBody>
      </p:sp>
      <p:grpSp>
        <p:nvGrpSpPr>
          <p:cNvPr id="164" name="Agrupar 163">
            <a:extLst>
              <a:ext uri="{FF2B5EF4-FFF2-40B4-BE49-F238E27FC236}">
                <a16:creationId xmlns:a16="http://schemas.microsoft.com/office/drawing/2014/main" id="{738825BF-A085-4076-8197-A0F5901318E4}"/>
              </a:ext>
            </a:extLst>
          </p:cNvPr>
          <p:cNvGrpSpPr/>
          <p:nvPr/>
        </p:nvGrpSpPr>
        <p:grpSpPr>
          <a:xfrm>
            <a:off x="9322611" y="2604285"/>
            <a:ext cx="3394237" cy="683335"/>
            <a:chOff x="7807435" y="2422821"/>
            <a:chExt cx="4118708" cy="738528"/>
          </a:xfrm>
        </p:grpSpPr>
        <p:grpSp>
          <p:nvGrpSpPr>
            <p:cNvPr id="165" name="Grupo 78">
              <a:extLst>
                <a:ext uri="{FF2B5EF4-FFF2-40B4-BE49-F238E27FC236}">
                  <a16:creationId xmlns:a16="http://schemas.microsoft.com/office/drawing/2014/main" id="{83ADF535-CC55-44A3-9696-926986C226AF}"/>
                </a:ext>
              </a:extLst>
            </p:cNvPr>
            <p:cNvGrpSpPr/>
            <p:nvPr/>
          </p:nvGrpSpPr>
          <p:grpSpPr>
            <a:xfrm>
              <a:off x="7807435" y="2422832"/>
              <a:ext cx="1291119" cy="703633"/>
              <a:chOff x="2843808" y="1700808"/>
              <a:chExt cx="1039922" cy="576064"/>
            </a:xfrm>
          </p:grpSpPr>
          <p:sp>
            <p:nvSpPr>
              <p:cNvPr id="177" name="Retângulo com Único Canto Aparado e Arredondado 79">
                <a:extLst>
                  <a:ext uri="{FF2B5EF4-FFF2-40B4-BE49-F238E27FC236}">
                    <a16:creationId xmlns:a16="http://schemas.microsoft.com/office/drawing/2014/main" id="{105ADC9A-0FA7-4AED-97FC-BF2551C23043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8" name="Triângulo isósceles 177">
                <a:extLst>
                  <a:ext uri="{FF2B5EF4-FFF2-40B4-BE49-F238E27FC236}">
                    <a16:creationId xmlns:a16="http://schemas.microsoft.com/office/drawing/2014/main" id="{852196F0-DE8B-445F-B560-31F96C8C3D73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9" name="Triângulo isósceles 178">
                <a:extLst>
                  <a:ext uri="{FF2B5EF4-FFF2-40B4-BE49-F238E27FC236}">
                    <a16:creationId xmlns:a16="http://schemas.microsoft.com/office/drawing/2014/main" id="{2F3128A6-00B9-4F19-97F2-4EB8044516C6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6" name="Grupo 70">
              <a:extLst>
                <a:ext uri="{FF2B5EF4-FFF2-40B4-BE49-F238E27FC236}">
                  <a16:creationId xmlns:a16="http://schemas.microsoft.com/office/drawing/2014/main" id="{320FAFA4-C8CD-44DA-B296-FE12B1DD23DE}"/>
                </a:ext>
              </a:extLst>
            </p:cNvPr>
            <p:cNvGrpSpPr/>
            <p:nvPr/>
          </p:nvGrpSpPr>
          <p:grpSpPr>
            <a:xfrm>
              <a:off x="10538931" y="2422823"/>
              <a:ext cx="1291119" cy="703632"/>
              <a:chOff x="2843808" y="1700808"/>
              <a:chExt cx="1039922" cy="576064"/>
            </a:xfrm>
          </p:grpSpPr>
          <p:sp>
            <p:nvSpPr>
              <p:cNvPr id="174" name="Retângulo com Único Canto Aparado e Arredondado 71">
                <a:extLst>
                  <a:ext uri="{FF2B5EF4-FFF2-40B4-BE49-F238E27FC236}">
                    <a16:creationId xmlns:a16="http://schemas.microsoft.com/office/drawing/2014/main" id="{2A783003-E475-40C6-80EE-348F098B7CB2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5" name="Triângulo isósceles 174">
                <a:extLst>
                  <a:ext uri="{FF2B5EF4-FFF2-40B4-BE49-F238E27FC236}">
                    <a16:creationId xmlns:a16="http://schemas.microsoft.com/office/drawing/2014/main" id="{5EBB6B4B-5EEB-4AB4-8608-CB7024A789FE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6" name="Triângulo isósceles 175">
                <a:extLst>
                  <a:ext uri="{FF2B5EF4-FFF2-40B4-BE49-F238E27FC236}">
                    <a16:creationId xmlns:a16="http://schemas.microsoft.com/office/drawing/2014/main" id="{C3306A6B-7E7B-4D67-8D07-714CE3555D62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7" name="Grupo 74">
              <a:extLst>
                <a:ext uri="{FF2B5EF4-FFF2-40B4-BE49-F238E27FC236}">
                  <a16:creationId xmlns:a16="http://schemas.microsoft.com/office/drawing/2014/main" id="{106755C2-20D3-4BF9-8C54-59DDD691FEFA}"/>
                </a:ext>
              </a:extLst>
            </p:cNvPr>
            <p:cNvGrpSpPr/>
            <p:nvPr/>
          </p:nvGrpSpPr>
          <p:grpSpPr>
            <a:xfrm>
              <a:off x="9173183" y="2422821"/>
              <a:ext cx="1291119" cy="703631"/>
              <a:chOff x="2843808" y="1700809"/>
              <a:chExt cx="1039922" cy="576064"/>
            </a:xfrm>
          </p:grpSpPr>
          <p:sp>
            <p:nvSpPr>
              <p:cNvPr id="171" name="Retângulo com Único Canto Aparado e Arredondado 75">
                <a:extLst>
                  <a:ext uri="{FF2B5EF4-FFF2-40B4-BE49-F238E27FC236}">
                    <a16:creationId xmlns:a16="http://schemas.microsoft.com/office/drawing/2014/main" id="{FDFC76D3-C3E8-4EFE-8008-609E982031F2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2" name="Triângulo isósceles 171">
                <a:extLst>
                  <a:ext uri="{FF2B5EF4-FFF2-40B4-BE49-F238E27FC236}">
                    <a16:creationId xmlns:a16="http://schemas.microsoft.com/office/drawing/2014/main" id="{3086C5D4-B42D-45F5-831C-FE6B7555029F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3" name="Triângulo isósceles 172">
                <a:extLst>
                  <a:ext uri="{FF2B5EF4-FFF2-40B4-BE49-F238E27FC236}">
                    <a16:creationId xmlns:a16="http://schemas.microsoft.com/office/drawing/2014/main" id="{6EBC7A0F-FFED-4B79-889F-2AF4C895C096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8" name="Retângulo 167">
              <a:extLst>
                <a:ext uri="{FF2B5EF4-FFF2-40B4-BE49-F238E27FC236}">
                  <a16:creationId xmlns:a16="http://schemas.microsoft.com/office/drawing/2014/main" id="{C706A19F-0D8A-457C-B576-F0F0441A5CE7}"/>
                </a:ext>
              </a:extLst>
            </p:cNvPr>
            <p:cNvSpPr/>
            <p:nvPr/>
          </p:nvSpPr>
          <p:spPr>
            <a:xfrm>
              <a:off x="7989719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14DEBDA5-EF47-4D54-A5DC-A4DB20C506A7}"/>
                </a:ext>
              </a:extLst>
            </p:cNvPr>
            <p:cNvSpPr/>
            <p:nvPr/>
          </p:nvSpPr>
          <p:spPr>
            <a:xfrm>
              <a:off x="9386324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70" name="Retângulo 169">
              <a:extLst>
                <a:ext uri="{FF2B5EF4-FFF2-40B4-BE49-F238E27FC236}">
                  <a16:creationId xmlns:a16="http://schemas.microsoft.com/office/drawing/2014/main" id="{DA3D36EC-30C5-437D-A51E-CFBDA2B1898E}"/>
                </a:ext>
              </a:extLst>
            </p:cNvPr>
            <p:cNvSpPr/>
            <p:nvPr/>
          </p:nvSpPr>
          <p:spPr>
            <a:xfrm>
              <a:off x="10746803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80" name="Agrupar 179">
            <a:extLst>
              <a:ext uri="{FF2B5EF4-FFF2-40B4-BE49-F238E27FC236}">
                <a16:creationId xmlns:a16="http://schemas.microsoft.com/office/drawing/2014/main" id="{177D4B2D-CFAC-4547-B15A-84330E99DD45}"/>
              </a:ext>
            </a:extLst>
          </p:cNvPr>
          <p:cNvGrpSpPr/>
          <p:nvPr/>
        </p:nvGrpSpPr>
        <p:grpSpPr>
          <a:xfrm>
            <a:off x="12763639" y="2604285"/>
            <a:ext cx="3394237" cy="683335"/>
            <a:chOff x="7807435" y="2422821"/>
            <a:chExt cx="4118708" cy="738528"/>
          </a:xfrm>
        </p:grpSpPr>
        <p:grpSp>
          <p:nvGrpSpPr>
            <p:cNvPr id="181" name="Grupo 78">
              <a:extLst>
                <a:ext uri="{FF2B5EF4-FFF2-40B4-BE49-F238E27FC236}">
                  <a16:creationId xmlns:a16="http://schemas.microsoft.com/office/drawing/2014/main" id="{F567D6CA-12DF-4E70-8589-EC8CD1D0E8E8}"/>
                </a:ext>
              </a:extLst>
            </p:cNvPr>
            <p:cNvGrpSpPr/>
            <p:nvPr/>
          </p:nvGrpSpPr>
          <p:grpSpPr>
            <a:xfrm>
              <a:off x="7807435" y="2422832"/>
              <a:ext cx="1291119" cy="703633"/>
              <a:chOff x="2843808" y="1700808"/>
              <a:chExt cx="1039922" cy="576064"/>
            </a:xfrm>
          </p:grpSpPr>
          <p:sp>
            <p:nvSpPr>
              <p:cNvPr id="193" name="Retângulo com Único Canto Aparado e Arredondado 79">
                <a:extLst>
                  <a:ext uri="{FF2B5EF4-FFF2-40B4-BE49-F238E27FC236}">
                    <a16:creationId xmlns:a16="http://schemas.microsoft.com/office/drawing/2014/main" id="{33653DE3-6021-425F-A969-571DAFA95BDB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4" name="Triângulo isósceles 193">
                <a:extLst>
                  <a:ext uri="{FF2B5EF4-FFF2-40B4-BE49-F238E27FC236}">
                    <a16:creationId xmlns:a16="http://schemas.microsoft.com/office/drawing/2014/main" id="{80A145FA-68D1-4D62-9CC8-934CAA9FE4FF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5" name="Triângulo isósceles 194">
                <a:extLst>
                  <a:ext uri="{FF2B5EF4-FFF2-40B4-BE49-F238E27FC236}">
                    <a16:creationId xmlns:a16="http://schemas.microsoft.com/office/drawing/2014/main" id="{5EB36E16-A22B-4DC4-BA59-0AF1D46304B9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82" name="Grupo 70">
              <a:extLst>
                <a:ext uri="{FF2B5EF4-FFF2-40B4-BE49-F238E27FC236}">
                  <a16:creationId xmlns:a16="http://schemas.microsoft.com/office/drawing/2014/main" id="{D6624940-FBD8-4D0A-AAB7-3C17A7966655}"/>
                </a:ext>
              </a:extLst>
            </p:cNvPr>
            <p:cNvGrpSpPr/>
            <p:nvPr/>
          </p:nvGrpSpPr>
          <p:grpSpPr>
            <a:xfrm>
              <a:off x="10538931" y="2422823"/>
              <a:ext cx="1291119" cy="703632"/>
              <a:chOff x="2843808" y="1700808"/>
              <a:chExt cx="1039922" cy="576064"/>
            </a:xfrm>
          </p:grpSpPr>
          <p:sp>
            <p:nvSpPr>
              <p:cNvPr id="190" name="Retângulo com Único Canto Aparado e Arredondado 71">
                <a:extLst>
                  <a:ext uri="{FF2B5EF4-FFF2-40B4-BE49-F238E27FC236}">
                    <a16:creationId xmlns:a16="http://schemas.microsoft.com/office/drawing/2014/main" id="{61F92D0F-80BD-4E49-966C-988744444020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1" name="Triângulo isósceles 190">
                <a:extLst>
                  <a:ext uri="{FF2B5EF4-FFF2-40B4-BE49-F238E27FC236}">
                    <a16:creationId xmlns:a16="http://schemas.microsoft.com/office/drawing/2014/main" id="{EC52C787-22E4-4667-AABA-A7C4FA9AF713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2" name="Triângulo isósceles 191">
                <a:extLst>
                  <a:ext uri="{FF2B5EF4-FFF2-40B4-BE49-F238E27FC236}">
                    <a16:creationId xmlns:a16="http://schemas.microsoft.com/office/drawing/2014/main" id="{6C871A73-6C16-406E-98C1-009B0E5CA771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83" name="Grupo 74">
              <a:extLst>
                <a:ext uri="{FF2B5EF4-FFF2-40B4-BE49-F238E27FC236}">
                  <a16:creationId xmlns:a16="http://schemas.microsoft.com/office/drawing/2014/main" id="{1C40F8AA-2AC2-4379-B213-3E690CCB4198}"/>
                </a:ext>
              </a:extLst>
            </p:cNvPr>
            <p:cNvGrpSpPr/>
            <p:nvPr/>
          </p:nvGrpSpPr>
          <p:grpSpPr>
            <a:xfrm>
              <a:off x="9173183" y="2422821"/>
              <a:ext cx="1291119" cy="703631"/>
              <a:chOff x="2843808" y="1700809"/>
              <a:chExt cx="1039922" cy="576064"/>
            </a:xfrm>
          </p:grpSpPr>
          <p:sp>
            <p:nvSpPr>
              <p:cNvPr id="187" name="Retângulo com Único Canto Aparado e Arredondado 75">
                <a:extLst>
                  <a:ext uri="{FF2B5EF4-FFF2-40B4-BE49-F238E27FC236}">
                    <a16:creationId xmlns:a16="http://schemas.microsoft.com/office/drawing/2014/main" id="{DF0D5D28-9A18-461F-9B66-9CEAF2B6D857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8" name="Triângulo isósceles 187">
                <a:extLst>
                  <a:ext uri="{FF2B5EF4-FFF2-40B4-BE49-F238E27FC236}">
                    <a16:creationId xmlns:a16="http://schemas.microsoft.com/office/drawing/2014/main" id="{872C773F-B242-46B7-A5AB-EFAB861D80C1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9" name="Triângulo isósceles 188">
                <a:extLst>
                  <a:ext uri="{FF2B5EF4-FFF2-40B4-BE49-F238E27FC236}">
                    <a16:creationId xmlns:a16="http://schemas.microsoft.com/office/drawing/2014/main" id="{2E0314CD-F18D-4FB4-ABCF-51D1A1156E50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007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84" name="Retângulo 183">
              <a:extLst>
                <a:ext uri="{FF2B5EF4-FFF2-40B4-BE49-F238E27FC236}">
                  <a16:creationId xmlns:a16="http://schemas.microsoft.com/office/drawing/2014/main" id="{84BE29FC-1927-4BBC-894F-7F2C9896F782}"/>
                </a:ext>
              </a:extLst>
            </p:cNvPr>
            <p:cNvSpPr/>
            <p:nvPr/>
          </p:nvSpPr>
          <p:spPr>
            <a:xfrm>
              <a:off x="7989719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85" name="Retângulo 184">
              <a:extLst>
                <a:ext uri="{FF2B5EF4-FFF2-40B4-BE49-F238E27FC236}">
                  <a16:creationId xmlns:a16="http://schemas.microsoft.com/office/drawing/2014/main" id="{17D7889C-452D-4DCA-93E4-DC527F7D7FEA}"/>
                </a:ext>
              </a:extLst>
            </p:cNvPr>
            <p:cNvSpPr/>
            <p:nvPr/>
          </p:nvSpPr>
          <p:spPr>
            <a:xfrm>
              <a:off x="9386324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86" name="Retângulo 185">
              <a:extLst>
                <a:ext uri="{FF2B5EF4-FFF2-40B4-BE49-F238E27FC236}">
                  <a16:creationId xmlns:a16="http://schemas.microsoft.com/office/drawing/2014/main" id="{253FFD88-B8AF-43A5-B629-A371D7B652E7}"/>
                </a:ext>
              </a:extLst>
            </p:cNvPr>
            <p:cNvSpPr/>
            <p:nvPr/>
          </p:nvSpPr>
          <p:spPr>
            <a:xfrm>
              <a:off x="10746803" y="2484241"/>
              <a:ext cx="117934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96" name="Group 244">
            <a:extLst>
              <a:ext uri="{FF2B5EF4-FFF2-40B4-BE49-F238E27FC236}">
                <a16:creationId xmlns:a16="http://schemas.microsoft.com/office/drawing/2014/main" id="{55A71593-10BB-4BEA-91A0-D46F88BD971F}"/>
              </a:ext>
            </a:extLst>
          </p:cNvPr>
          <p:cNvGrpSpPr>
            <a:grpSpLocks/>
          </p:cNvGrpSpPr>
          <p:nvPr/>
        </p:nvGrpSpPr>
        <p:grpSpPr bwMode="auto">
          <a:xfrm>
            <a:off x="14397445" y="1879807"/>
            <a:ext cx="481163" cy="701124"/>
            <a:chOff x="2311" y="1452"/>
            <a:chExt cx="140" cy="204"/>
          </a:xfrm>
          <a:effectLst/>
        </p:grpSpPr>
        <p:sp>
          <p:nvSpPr>
            <p:cNvPr id="197" name="Oval 245">
              <a:extLst>
                <a:ext uri="{FF2B5EF4-FFF2-40B4-BE49-F238E27FC236}">
                  <a16:creationId xmlns:a16="http://schemas.microsoft.com/office/drawing/2014/main" id="{D63634C3-D482-4AEF-9643-07B81FC5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452"/>
              <a:ext cx="140" cy="128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8" name="Line 246">
              <a:extLst>
                <a:ext uri="{FF2B5EF4-FFF2-40B4-BE49-F238E27FC236}">
                  <a16:creationId xmlns:a16="http://schemas.microsoft.com/office/drawing/2014/main" id="{1BB4BBF2-F35C-412B-8FEB-52AD88366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1581"/>
              <a:ext cx="0" cy="75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9" name="Line 247">
              <a:extLst>
                <a:ext uri="{FF2B5EF4-FFF2-40B4-BE49-F238E27FC236}">
                  <a16:creationId xmlns:a16="http://schemas.microsoft.com/office/drawing/2014/main" id="{23A74E6E-F265-491A-8560-9F0D27DDB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1623"/>
              <a:ext cx="75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0" name="Group 240">
            <a:extLst>
              <a:ext uri="{FF2B5EF4-FFF2-40B4-BE49-F238E27FC236}">
                <a16:creationId xmlns:a16="http://schemas.microsoft.com/office/drawing/2014/main" id="{841379B3-B25B-46A4-90EA-F7CC53EF2CAF}"/>
              </a:ext>
            </a:extLst>
          </p:cNvPr>
          <p:cNvGrpSpPr>
            <a:grpSpLocks/>
          </p:cNvGrpSpPr>
          <p:nvPr/>
        </p:nvGrpSpPr>
        <p:grpSpPr bwMode="auto">
          <a:xfrm>
            <a:off x="10646757" y="1879807"/>
            <a:ext cx="666754" cy="615204"/>
            <a:chOff x="1846" y="1409"/>
            <a:chExt cx="194" cy="179"/>
          </a:xfrm>
          <a:effectLst/>
        </p:grpSpPr>
        <p:sp>
          <p:nvSpPr>
            <p:cNvPr id="201" name="Oval 241">
              <a:extLst>
                <a:ext uri="{FF2B5EF4-FFF2-40B4-BE49-F238E27FC236}">
                  <a16:creationId xmlns:a16="http://schemas.microsoft.com/office/drawing/2014/main" id="{C8A1EA92-5EE4-4C92-A95B-8C97765AA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460"/>
              <a:ext cx="140" cy="128"/>
            </a:xfrm>
            <a:prstGeom prst="ellipse">
              <a:avLst/>
            </a:prstGeom>
            <a:noFill/>
            <a:ln w="57150">
              <a:solidFill>
                <a:srgbClr val="007CA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2" name="Line 242">
              <a:extLst>
                <a:ext uri="{FF2B5EF4-FFF2-40B4-BE49-F238E27FC236}">
                  <a16:creationId xmlns:a16="http://schemas.microsoft.com/office/drawing/2014/main" id="{2AD56A92-AB18-480E-B9D7-FD5D55F70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" y="1409"/>
              <a:ext cx="81" cy="70"/>
            </a:xfrm>
            <a:prstGeom prst="line">
              <a:avLst/>
            </a:prstGeom>
            <a:noFill/>
            <a:ln w="57150">
              <a:solidFill>
                <a:srgbClr val="007CA8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3" name="Retângulo 202">
            <a:extLst>
              <a:ext uri="{FF2B5EF4-FFF2-40B4-BE49-F238E27FC236}">
                <a16:creationId xmlns:a16="http://schemas.microsoft.com/office/drawing/2014/main" id="{A6526E9C-5F47-451E-86BC-648FCCD4CDC4}"/>
              </a:ext>
            </a:extLst>
          </p:cNvPr>
          <p:cNvSpPr/>
          <p:nvPr/>
        </p:nvSpPr>
        <p:spPr>
          <a:xfrm>
            <a:off x="11677224" y="2077857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G Ê N E R O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F92F565B-2581-4360-A814-DE1188390F1C}"/>
              </a:ext>
            </a:extLst>
          </p:cNvPr>
          <p:cNvSpPr txBox="1"/>
          <p:nvPr/>
        </p:nvSpPr>
        <p:spPr>
          <a:xfrm>
            <a:off x="596733" y="2189927"/>
            <a:ext cx="4106587" cy="700567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Média da importância da área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pt-BR" sz="3600" b="1" dirty="0">
                <a:solidFill>
                  <a:srgbClr val="007CA8"/>
                </a:solidFill>
                <a:latin typeface="Impact" panose="020B0806030902050204" pitchFamily="34" charset="0"/>
              </a:rPr>
              <a:t>9,5</a:t>
            </a:r>
            <a:endParaRPr lang="pt-BR" b="1" dirty="0">
              <a:solidFill>
                <a:srgbClr val="007CA8"/>
              </a:solidFill>
              <a:latin typeface="Impact" panose="020B0806030902050204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681E2C51-D138-462E-92DF-1441E7EE60ED}"/>
              </a:ext>
            </a:extLst>
          </p:cNvPr>
          <p:cNvSpPr txBox="1"/>
          <p:nvPr/>
        </p:nvSpPr>
        <p:spPr>
          <a:xfrm>
            <a:off x="15009788" y="4223703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4pp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A08B8E73-0FA6-4C24-90B4-D5144174D342}"/>
              </a:ext>
            </a:extLst>
          </p:cNvPr>
          <p:cNvSpPr txBox="1"/>
          <p:nvPr/>
        </p:nvSpPr>
        <p:spPr>
          <a:xfrm>
            <a:off x="14994766" y="5719353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4pp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4F93923D-C9E8-4DF7-A7D0-A1D2F37639E6}"/>
              </a:ext>
            </a:extLst>
          </p:cNvPr>
          <p:cNvSpPr txBox="1"/>
          <p:nvPr/>
        </p:nvSpPr>
        <p:spPr>
          <a:xfrm>
            <a:off x="15057915" y="7024596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3pp</a:t>
            </a:r>
          </a:p>
        </p:txBody>
      </p:sp>
    </p:spTree>
    <p:extLst>
      <p:ext uri="{BB962C8B-B14F-4D97-AF65-F5344CB8AC3E}">
        <p14:creationId xmlns:p14="http://schemas.microsoft.com/office/powerpoint/2010/main" val="396368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2C60B-0EB1-4155-BF6C-3BFC760FD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0" y="4354433"/>
            <a:ext cx="6317914" cy="1462008"/>
          </a:xfrm>
        </p:spPr>
        <p:txBody>
          <a:bodyPr/>
          <a:lstStyle/>
          <a:p>
            <a:r>
              <a:rPr lang="pt-BR" dirty="0"/>
              <a:t>EDUCAÇÃO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A292CDE-525D-4AAE-AEBB-0A95A628DC32}"/>
              </a:ext>
            </a:extLst>
          </p:cNvPr>
          <p:cNvGrpSpPr/>
          <p:nvPr/>
        </p:nvGrpSpPr>
        <p:grpSpPr>
          <a:xfrm>
            <a:off x="11985452" y="5507710"/>
            <a:ext cx="1380597" cy="1309589"/>
            <a:chOff x="441960" y="1579749"/>
            <a:chExt cx="1005840" cy="95410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146C3AAD-A9C8-4E3D-B197-A9C0BBF7116A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C9F93FD-0FE6-43E0-809D-829C55656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530" y="1692212"/>
              <a:ext cx="729180" cy="729180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F657CE93-9490-4105-9EFC-AF77F0BA5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6" t="4744" r="7248" b="76127"/>
          <a:stretch/>
        </p:blipFill>
        <p:spPr>
          <a:xfrm>
            <a:off x="4974771" y="5077320"/>
            <a:ext cx="1118827" cy="3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9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/>
          <p:cNvSpPr txBox="1">
            <a:spLocks/>
          </p:cNvSpPr>
          <p:nvPr/>
        </p:nvSpPr>
        <p:spPr>
          <a:xfrm>
            <a:off x="1902470" y="212116"/>
            <a:ext cx="13278694" cy="1222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4402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</a:rPr>
              <a:t>É alto grau de importância a ser empregado pelo Governo Federal à Educação. A</a:t>
            </a: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s mulheres atribuem maior importância do que os homens em 2 das 3 medidas, sendo a </a:t>
            </a: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</a:rPr>
              <a:t>“</a:t>
            </a: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promoção dos Direitos Humanos e das Mulheres” a que apresenta maior diferença entre eles</a:t>
            </a:r>
          </a:p>
        </p:txBody>
      </p:sp>
      <p:grpSp>
        <p:nvGrpSpPr>
          <p:cNvPr id="100" name="Agrupar 99">
            <a:extLst>
              <a:ext uri="{FF2B5EF4-FFF2-40B4-BE49-F238E27FC236}">
                <a16:creationId xmlns:a16="http://schemas.microsoft.com/office/drawing/2014/main" id="{EE20953D-7ABD-4456-8564-4D6D001FA1F7}"/>
              </a:ext>
            </a:extLst>
          </p:cNvPr>
          <p:cNvGrpSpPr/>
          <p:nvPr/>
        </p:nvGrpSpPr>
        <p:grpSpPr>
          <a:xfrm>
            <a:off x="381504" y="267648"/>
            <a:ext cx="1380597" cy="1309589"/>
            <a:chOff x="441960" y="1579749"/>
            <a:chExt cx="1005840" cy="954107"/>
          </a:xfrm>
        </p:grpSpPr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34E038D6-F113-40F9-932E-10660511A28E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" name="Imagem 101">
              <a:extLst>
                <a:ext uri="{FF2B5EF4-FFF2-40B4-BE49-F238E27FC236}">
                  <a16:creationId xmlns:a16="http://schemas.microsoft.com/office/drawing/2014/main" id="{9DB3AAFC-AFFC-4F46-91B6-0AF6D5402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530" y="1692212"/>
              <a:ext cx="729180" cy="729180"/>
            </a:xfrm>
            <a:prstGeom prst="rect">
              <a:avLst/>
            </a:prstGeom>
          </p:spPr>
        </p:pic>
      </p:grpSp>
      <p:sp>
        <p:nvSpPr>
          <p:cNvPr id="60" name="Retângulo de cantos arredondados 17">
            <a:extLst>
              <a:ext uri="{FF2B5EF4-FFF2-40B4-BE49-F238E27FC236}">
                <a16:creationId xmlns:a16="http://schemas.microsoft.com/office/drawing/2014/main" id="{5A9870A9-85B7-4C5C-921B-D185CDD0777C}"/>
              </a:ext>
            </a:extLst>
          </p:cNvPr>
          <p:cNvSpPr/>
          <p:nvPr/>
        </p:nvSpPr>
        <p:spPr>
          <a:xfrm>
            <a:off x="220584" y="3282603"/>
            <a:ext cx="15898590" cy="14488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4" name="Retângulo de cantos arredondados 17">
            <a:extLst>
              <a:ext uri="{FF2B5EF4-FFF2-40B4-BE49-F238E27FC236}">
                <a16:creationId xmlns:a16="http://schemas.microsoft.com/office/drawing/2014/main" id="{AD56FE6D-3599-421D-9DB6-0A451C247125}"/>
              </a:ext>
            </a:extLst>
          </p:cNvPr>
          <p:cNvSpPr/>
          <p:nvPr/>
        </p:nvSpPr>
        <p:spPr>
          <a:xfrm>
            <a:off x="220584" y="6058614"/>
            <a:ext cx="15898590" cy="1448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65" name="Gráfico 64">
            <a:extLst>
              <a:ext uri="{FF2B5EF4-FFF2-40B4-BE49-F238E27FC236}">
                <a16:creationId xmlns:a16="http://schemas.microsoft.com/office/drawing/2014/main" id="{C3B7A78F-4A88-48B3-84A7-4AD6FE35E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458073"/>
              </p:ext>
            </p:extLst>
          </p:nvPr>
        </p:nvGraphicFramePr>
        <p:xfrm>
          <a:off x="226335" y="3053394"/>
          <a:ext cx="5741529" cy="488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CaixaDeTexto 72">
            <a:extLst>
              <a:ext uri="{FF2B5EF4-FFF2-40B4-BE49-F238E27FC236}">
                <a16:creationId xmlns:a16="http://schemas.microsoft.com/office/drawing/2014/main" id="{D41AF9F0-7D60-41C6-A44F-052A4ECE3E18}"/>
              </a:ext>
            </a:extLst>
          </p:cNvPr>
          <p:cNvSpPr txBox="1"/>
          <p:nvPr/>
        </p:nvSpPr>
        <p:spPr>
          <a:xfrm>
            <a:off x="10659513" y="7533702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homens (953)</a:t>
            </a:r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9B2A6520-E4A1-4552-BA89-7B012CA89B53}"/>
              </a:ext>
            </a:extLst>
          </p:cNvPr>
          <p:cNvSpPr txBox="1"/>
          <p:nvPr/>
        </p:nvSpPr>
        <p:spPr>
          <a:xfrm>
            <a:off x="13197698" y="7533702"/>
            <a:ext cx="19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mulheres (1049)</a:t>
            </a:r>
          </a:p>
        </p:txBody>
      </p:sp>
      <p:graphicFrame>
        <p:nvGraphicFramePr>
          <p:cNvPr id="76" name="Tabela 75">
            <a:extLst>
              <a:ext uri="{FF2B5EF4-FFF2-40B4-BE49-F238E27FC236}">
                <a16:creationId xmlns:a16="http://schemas.microsoft.com/office/drawing/2014/main" id="{45AAEB27-55CE-4941-A7C8-9D5CD655B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12103"/>
              </p:ext>
            </p:extLst>
          </p:nvPr>
        </p:nvGraphicFramePr>
        <p:xfrm>
          <a:off x="5950680" y="3291937"/>
          <a:ext cx="10168497" cy="4139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33">
                  <a:extLst>
                    <a:ext uri="{9D8B030D-6E8A-4147-A177-3AD203B41FA5}">
                      <a16:colId xmlns:a16="http://schemas.microsoft.com/office/drawing/2014/main" val="1779811399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34408632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2612013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72067937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741610425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1331155895"/>
                    </a:ext>
                  </a:extLst>
                </a:gridCol>
              </a:tblGrid>
              <a:tr h="140618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4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Agrupar 3">
            <a:extLst>
              <a:ext uri="{FF2B5EF4-FFF2-40B4-BE49-F238E27FC236}">
                <a16:creationId xmlns:a16="http://schemas.microsoft.com/office/drawing/2014/main" id="{1FE953D7-ABFB-4C1F-B7E2-B52829B3D3F3}"/>
              </a:ext>
            </a:extLst>
          </p:cNvPr>
          <p:cNvGrpSpPr/>
          <p:nvPr/>
        </p:nvGrpSpPr>
        <p:grpSpPr>
          <a:xfrm>
            <a:off x="5947210" y="2604285"/>
            <a:ext cx="3394237" cy="683335"/>
            <a:chOff x="5947210" y="2604285"/>
            <a:chExt cx="3394237" cy="683335"/>
          </a:xfrm>
        </p:grpSpPr>
        <p:grpSp>
          <p:nvGrpSpPr>
            <p:cNvPr id="78" name="Grupo 78">
              <a:extLst>
                <a:ext uri="{FF2B5EF4-FFF2-40B4-BE49-F238E27FC236}">
                  <a16:creationId xmlns:a16="http://schemas.microsoft.com/office/drawing/2014/main" id="{EF1C98FA-1AF7-4EAD-960F-3A3012A4490E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90" name="Retângulo com Único Canto Aparado e Arredondado 79">
                <a:extLst>
                  <a:ext uri="{FF2B5EF4-FFF2-40B4-BE49-F238E27FC236}">
                    <a16:creationId xmlns:a16="http://schemas.microsoft.com/office/drawing/2014/main" id="{13FEE915-59B3-49DB-B24A-C150A159A2BA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6" name="Triângulo isósceles 95">
                <a:extLst>
                  <a:ext uri="{FF2B5EF4-FFF2-40B4-BE49-F238E27FC236}">
                    <a16:creationId xmlns:a16="http://schemas.microsoft.com/office/drawing/2014/main" id="{04509943-EADA-45F8-8B94-739EB7001ABF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3" name="Triângulo isósceles 102">
                <a:extLst>
                  <a:ext uri="{FF2B5EF4-FFF2-40B4-BE49-F238E27FC236}">
                    <a16:creationId xmlns:a16="http://schemas.microsoft.com/office/drawing/2014/main" id="{25EBD01E-9039-49D7-AFC2-9CB78D693A3A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79" name="Grupo 70">
              <a:extLst>
                <a:ext uri="{FF2B5EF4-FFF2-40B4-BE49-F238E27FC236}">
                  <a16:creationId xmlns:a16="http://schemas.microsoft.com/office/drawing/2014/main" id="{99CFE5B0-4F10-4154-8219-FCFE41B767A2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87" name="Retângulo com Único Canto Aparado e Arredondado 71">
                <a:extLst>
                  <a:ext uri="{FF2B5EF4-FFF2-40B4-BE49-F238E27FC236}">
                    <a16:creationId xmlns:a16="http://schemas.microsoft.com/office/drawing/2014/main" id="{EC5DE49B-8AE4-4DDF-A787-473E735C936C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8" name="Triângulo isósceles 87">
                <a:extLst>
                  <a:ext uri="{FF2B5EF4-FFF2-40B4-BE49-F238E27FC236}">
                    <a16:creationId xmlns:a16="http://schemas.microsoft.com/office/drawing/2014/main" id="{13C7DC95-2399-4FDE-90FF-D0C062091C6E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9" name="Triângulo isósceles 88">
                <a:extLst>
                  <a:ext uri="{FF2B5EF4-FFF2-40B4-BE49-F238E27FC236}">
                    <a16:creationId xmlns:a16="http://schemas.microsoft.com/office/drawing/2014/main" id="{F1684408-3A0C-466E-BA97-1290C566972E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0" name="Grupo 74">
              <a:extLst>
                <a:ext uri="{FF2B5EF4-FFF2-40B4-BE49-F238E27FC236}">
                  <a16:creationId xmlns:a16="http://schemas.microsoft.com/office/drawing/2014/main" id="{79BD3921-6F94-4703-BC45-7D941B78865D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84" name="Retângulo com Único Canto Aparado e Arredondado 75">
                <a:extLst>
                  <a:ext uri="{FF2B5EF4-FFF2-40B4-BE49-F238E27FC236}">
                    <a16:creationId xmlns:a16="http://schemas.microsoft.com/office/drawing/2014/main" id="{5644C32F-E3D4-414F-8584-3FD59E60C073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5" name="Triângulo isósceles 84">
                <a:extLst>
                  <a:ext uri="{FF2B5EF4-FFF2-40B4-BE49-F238E27FC236}">
                    <a16:creationId xmlns:a16="http://schemas.microsoft.com/office/drawing/2014/main" id="{9ADF8892-1593-4343-A1EA-56CF03B27846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86" name="Triângulo isósceles 85">
                <a:extLst>
                  <a:ext uri="{FF2B5EF4-FFF2-40B4-BE49-F238E27FC236}">
                    <a16:creationId xmlns:a16="http://schemas.microsoft.com/office/drawing/2014/main" id="{8A35511D-751C-4602-9FFD-2E1D115FF207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0FCA32D7-2610-458A-900E-50846D6E43DD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391AF051-C031-4A90-8EC0-65EAB4979B2D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D59C8A60-1426-48FD-A54C-6D1F24E22517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AEC4E849-8AD7-4BBD-9588-796B27A43EEC}"/>
              </a:ext>
            </a:extLst>
          </p:cNvPr>
          <p:cNvCxnSpPr>
            <a:cxnSpLocks/>
          </p:cNvCxnSpPr>
          <p:nvPr/>
        </p:nvCxnSpPr>
        <p:spPr>
          <a:xfrm>
            <a:off x="9312419" y="2100368"/>
            <a:ext cx="0" cy="529101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5C088B89-727A-4D47-9728-CFC81B59FEEF}"/>
              </a:ext>
            </a:extLst>
          </p:cNvPr>
          <p:cNvSpPr/>
          <p:nvPr/>
        </p:nvSpPr>
        <p:spPr>
          <a:xfrm>
            <a:off x="6902154" y="2048303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 O T A L</a:t>
            </a: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961C728A-A611-43AB-AD25-18DB2D72FA61}"/>
              </a:ext>
            </a:extLst>
          </p:cNvPr>
          <p:cNvCxnSpPr>
            <a:cxnSpLocks/>
          </p:cNvCxnSpPr>
          <p:nvPr/>
        </p:nvCxnSpPr>
        <p:spPr>
          <a:xfrm>
            <a:off x="12705930" y="2534196"/>
            <a:ext cx="0" cy="485719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6295C6B7-5E23-40FA-B0E5-3F7D04DB0FC9}"/>
              </a:ext>
            </a:extLst>
          </p:cNvPr>
          <p:cNvSpPr txBox="1"/>
          <p:nvPr/>
        </p:nvSpPr>
        <p:spPr>
          <a:xfrm>
            <a:off x="7219362" y="7533702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total (2002)</a:t>
            </a:r>
          </a:p>
        </p:txBody>
      </p:sp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03EEEEB8-6606-422D-9EA6-7BF914C8106C}"/>
              </a:ext>
            </a:extLst>
          </p:cNvPr>
          <p:cNvGrpSpPr/>
          <p:nvPr/>
        </p:nvGrpSpPr>
        <p:grpSpPr>
          <a:xfrm>
            <a:off x="9341447" y="2604285"/>
            <a:ext cx="3394237" cy="683335"/>
            <a:chOff x="5947210" y="2604285"/>
            <a:chExt cx="3394237" cy="683335"/>
          </a:xfrm>
        </p:grpSpPr>
        <p:grpSp>
          <p:nvGrpSpPr>
            <p:cNvPr id="144" name="Grupo 78">
              <a:extLst>
                <a:ext uri="{FF2B5EF4-FFF2-40B4-BE49-F238E27FC236}">
                  <a16:creationId xmlns:a16="http://schemas.microsoft.com/office/drawing/2014/main" id="{9E0B96A4-CD75-4AF1-B3AC-3A697D5D4816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56" name="Retângulo com Único Canto Aparado e Arredondado 79">
                <a:extLst>
                  <a:ext uri="{FF2B5EF4-FFF2-40B4-BE49-F238E27FC236}">
                    <a16:creationId xmlns:a16="http://schemas.microsoft.com/office/drawing/2014/main" id="{007D8939-5367-487D-A4AA-95E803DF1A9A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7" name="Triângulo isósceles 156">
                <a:extLst>
                  <a:ext uri="{FF2B5EF4-FFF2-40B4-BE49-F238E27FC236}">
                    <a16:creationId xmlns:a16="http://schemas.microsoft.com/office/drawing/2014/main" id="{BBE3F989-36D0-4A37-849F-F4D784BB3F85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8" name="Triângulo isósceles 157">
                <a:extLst>
                  <a:ext uri="{FF2B5EF4-FFF2-40B4-BE49-F238E27FC236}">
                    <a16:creationId xmlns:a16="http://schemas.microsoft.com/office/drawing/2014/main" id="{72BD9CAE-B78C-4B0F-87AE-9C898C90341A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45" name="Grupo 70">
              <a:extLst>
                <a:ext uri="{FF2B5EF4-FFF2-40B4-BE49-F238E27FC236}">
                  <a16:creationId xmlns:a16="http://schemas.microsoft.com/office/drawing/2014/main" id="{BC712459-2E55-4677-90C3-37AE17F6EC91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153" name="Retângulo com Único Canto Aparado e Arredondado 71">
                <a:extLst>
                  <a:ext uri="{FF2B5EF4-FFF2-40B4-BE49-F238E27FC236}">
                    <a16:creationId xmlns:a16="http://schemas.microsoft.com/office/drawing/2014/main" id="{8D594B23-65E1-4BD1-BC05-1F7C42EF5249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4" name="Triângulo isósceles 153">
                <a:extLst>
                  <a:ext uri="{FF2B5EF4-FFF2-40B4-BE49-F238E27FC236}">
                    <a16:creationId xmlns:a16="http://schemas.microsoft.com/office/drawing/2014/main" id="{455B6B22-61A4-433C-94F0-1F729C650C6F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5" name="Triângulo isósceles 154">
                <a:extLst>
                  <a:ext uri="{FF2B5EF4-FFF2-40B4-BE49-F238E27FC236}">
                    <a16:creationId xmlns:a16="http://schemas.microsoft.com/office/drawing/2014/main" id="{1C00DA46-0E8B-4CB3-9E2D-4C896C9903EE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46" name="Grupo 74">
              <a:extLst>
                <a:ext uri="{FF2B5EF4-FFF2-40B4-BE49-F238E27FC236}">
                  <a16:creationId xmlns:a16="http://schemas.microsoft.com/office/drawing/2014/main" id="{30B071E4-0FA8-4889-A799-03A2E82185FA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150" name="Retângulo com Único Canto Aparado e Arredondado 75">
                <a:extLst>
                  <a:ext uri="{FF2B5EF4-FFF2-40B4-BE49-F238E27FC236}">
                    <a16:creationId xmlns:a16="http://schemas.microsoft.com/office/drawing/2014/main" id="{0B8A82FF-B017-4076-8ECE-18071A00C040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1" name="Triângulo isósceles 150">
                <a:extLst>
                  <a:ext uri="{FF2B5EF4-FFF2-40B4-BE49-F238E27FC236}">
                    <a16:creationId xmlns:a16="http://schemas.microsoft.com/office/drawing/2014/main" id="{9D47720C-727A-44EE-B1C5-40DC8B6B5F56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2" name="Triângulo isósceles 151">
                <a:extLst>
                  <a:ext uri="{FF2B5EF4-FFF2-40B4-BE49-F238E27FC236}">
                    <a16:creationId xmlns:a16="http://schemas.microsoft.com/office/drawing/2014/main" id="{C3CE9E0E-8364-450B-9F7F-EB7C1DEE5478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7" name="Retângulo 146">
              <a:extLst>
                <a:ext uri="{FF2B5EF4-FFF2-40B4-BE49-F238E27FC236}">
                  <a16:creationId xmlns:a16="http://schemas.microsoft.com/office/drawing/2014/main" id="{FF743698-7E54-40D5-8135-C4C7203E3BBE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48" name="Retângulo 147">
              <a:extLst>
                <a:ext uri="{FF2B5EF4-FFF2-40B4-BE49-F238E27FC236}">
                  <a16:creationId xmlns:a16="http://schemas.microsoft.com/office/drawing/2014/main" id="{9EF49759-B223-44D9-A246-81F3D41F5BED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44D0F0AF-5AA4-4F68-9E35-6AA60827E37F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59" name="Agrupar 158">
            <a:extLst>
              <a:ext uri="{FF2B5EF4-FFF2-40B4-BE49-F238E27FC236}">
                <a16:creationId xmlns:a16="http://schemas.microsoft.com/office/drawing/2014/main" id="{037D479D-CD63-458E-B8A6-2D539C1F106E}"/>
              </a:ext>
            </a:extLst>
          </p:cNvPr>
          <p:cNvGrpSpPr/>
          <p:nvPr/>
        </p:nvGrpSpPr>
        <p:grpSpPr>
          <a:xfrm>
            <a:off x="12738003" y="2604285"/>
            <a:ext cx="3394237" cy="683335"/>
            <a:chOff x="5947210" y="2604285"/>
            <a:chExt cx="3394237" cy="683335"/>
          </a:xfrm>
        </p:grpSpPr>
        <p:grpSp>
          <p:nvGrpSpPr>
            <p:cNvPr id="160" name="Grupo 78">
              <a:extLst>
                <a:ext uri="{FF2B5EF4-FFF2-40B4-BE49-F238E27FC236}">
                  <a16:creationId xmlns:a16="http://schemas.microsoft.com/office/drawing/2014/main" id="{FEE7D3A7-40D1-41F5-A312-A089A3ACB313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72" name="Retângulo com Único Canto Aparado e Arredondado 79">
                <a:extLst>
                  <a:ext uri="{FF2B5EF4-FFF2-40B4-BE49-F238E27FC236}">
                    <a16:creationId xmlns:a16="http://schemas.microsoft.com/office/drawing/2014/main" id="{64E8DAA6-B199-4046-8625-226C3A9BFC25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3" name="Triângulo isósceles 172">
                <a:extLst>
                  <a:ext uri="{FF2B5EF4-FFF2-40B4-BE49-F238E27FC236}">
                    <a16:creationId xmlns:a16="http://schemas.microsoft.com/office/drawing/2014/main" id="{B45BD7EF-5B5B-4379-B574-13EC579466C4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Triângulo isósceles 173">
                <a:extLst>
                  <a:ext uri="{FF2B5EF4-FFF2-40B4-BE49-F238E27FC236}">
                    <a16:creationId xmlns:a16="http://schemas.microsoft.com/office/drawing/2014/main" id="{0F27CDEF-26E4-422E-B344-0565BDD317E7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61" name="Grupo 70">
              <a:extLst>
                <a:ext uri="{FF2B5EF4-FFF2-40B4-BE49-F238E27FC236}">
                  <a16:creationId xmlns:a16="http://schemas.microsoft.com/office/drawing/2014/main" id="{BFADA0BA-E782-4A9B-946E-208FC9A52B30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169" name="Retângulo com Único Canto Aparado e Arredondado 71">
                <a:extLst>
                  <a:ext uri="{FF2B5EF4-FFF2-40B4-BE49-F238E27FC236}">
                    <a16:creationId xmlns:a16="http://schemas.microsoft.com/office/drawing/2014/main" id="{5F10C35B-DF78-43E4-BA2D-966892A99529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0" name="Triângulo isósceles 169">
                <a:extLst>
                  <a:ext uri="{FF2B5EF4-FFF2-40B4-BE49-F238E27FC236}">
                    <a16:creationId xmlns:a16="http://schemas.microsoft.com/office/drawing/2014/main" id="{2D2D80E5-5CEC-4AC8-B807-C025C1A9C15C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1" name="Triângulo isósceles 170">
                <a:extLst>
                  <a:ext uri="{FF2B5EF4-FFF2-40B4-BE49-F238E27FC236}">
                    <a16:creationId xmlns:a16="http://schemas.microsoft.com/office/drawing/2014/main" id="{7CA1EFD4-3325-418C-AC06-6BDB662A7554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2" name="Grupo 74">
              <a:extLst>
                <a:ext uri="{FF2B5EF4-FFF2-40B4-BE49-F238E27FC236}">
                  <a16:creationId xmlns:a16="http://schemas.microsoft.com/office/drawing/2014/main" id="{A985DEBC-7E7A-4AB2-9B62-834B41B42607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166" name="Retângulo com Único Canto Aparado e Arredondado 75">
                <a:extLst>
                  <a:ext uri="{FF2B5EF4-FFF2-40B4-BE49-F238E27FC236}">
                    <a16:creationId xmlns:a16="http://schemas.microsoft.com/office/drawing/2014/main" id="{799D6BE6-3272-4E9A-B74C-87E6AB52E3D8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4D84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7" name="Triângulo isósceles 166">
                <a:extLst>
                  <a:ext uri="{FF2B5EF4-FFF2-40B4-BE49-F238E27FC236}">
                    <a16:creationId xmlns:a16="http://schemas.microsoft.com/office/drawing/2014/main" id="{1A1C053E-B78D-43AD-808C-5B576A793652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8" name="Triângulo isósceles 167">
                <a:extLst>
                  <a:ext uri="{FF2B5EF4-FFF2-40B4-BE49-F238E27FC236}">
                    <a16:creationId xmlns:a16="http://schemas.microsoft.com/office/drawing/2014/main" id="{165363F0-EE34-448F-9F25-2916A4D1F621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3158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3" name="Retângulo 162">
              <a:extLst>
                <a:ext uri="{FF2B5EF4-FFF2-40B4-BE49-F238E27FC236}">
                  <a16:creationId xmlns:a16="http://schemas.microsoft.com/office/drawing/2014/main" id="{E89E0DCE-3243-4366-88B4-CEC4495A89F6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64" name="Retângulo 163">
              <a:extLst>
                <a:ext uri="{FF2B5EF4-FFF2-40B4-BE49-F238E27FC236}">
                  <a16:creationId xmlns:a16="http://schemas.microsoft.com/office/drawing/2014/main" id="{674B4E80-FD8D-4DCF-94B3-B0300D488620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A8EC6466-59E7-45C1-AFA9-F2203F082AA4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75" name="Group 244">
            <a:extLst>
              <a:ext uri="{FF2B5EF4-FFF2-40B4-BE49-F238E27FC236}">
                <a16:creationId xmlns:a16="http://schemas.microsoft.com/office/drawing/2014/main" id="{7CAEEC9D-DB79-4D20-BE2B-F3DB05EF282A}"/>
              </a:ext>
            </a:extLst>
          </p:cNvPr>
          <p:cNvGrpSpPr>
            <a:grpSpLocks/>
          </p:cNvGrpSpPr>
          <p:nvPr/>
        </p:nvGrpSpPr>
        <p:grpSpPr bwMode="auto">
          <a:xfrm>
            <a:off x="14289321" y="1848561"/>
            <a:ext cx="481163" cy="734417"/>
            <a:chOff x="2311" y="1452"/>
            <a:chExt cx="140" cy="204"/>
          </a:xfrm>
          <a:effectLst/>
        </p:grpSpPr>
        <p:sp>
          <p:nvSpPr>
            <p:cNvPr id="176" name="Oval 245">
              <a:extLst>
                <a:ext uri="{FF2B5EF4-FFF2-40B4-BE49-F238E27FC236}">
                  <a16:creationId xmlns:a16="http://schemas.microsoft.com/office/drawing/2014/main" id="{D4166FF6-5B27-4936-B032-01633A9D3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452"/>
              <a:ext cx="140" cy="128"/>
            </a:xfrm>
            <a:prstGeom prst="ellipse">
              <a:avLst/>
            </a:prstGeom>
            <a:noFill/>
            <a:ln w="57150">
              <a:solidFill>
                <a:srgbClr val="6D9BC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7" name="Line 246">
              <a:extLst>
                <a:ext uri="{FF2B5EF4-FFF2-40B4-BE49-F238E27FC236}">
                  <a16:creationId xmlns:a16="http://schemas.microsoft.com/office/drawing/2014/main" id="{6802D369-BFC4-48B7-BF88-52A641AE0C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1581"/>
              <a:ext cx="0" cy="75"/>
            </a:xfrm>
            <a:prstGeom prst="line">
              <a:avLst/>
            </a:prstGeom>
            <a:noFill/>
            <a:ln w="57150">
              <a:solidFill>
                <a:srgbClr val="6D9BC5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Line 247">
              <a:extLst>
                <a:ext uri="{FF2B5EF4-FFF2-40B4-BE49-F238E27FC236}">
                  <a16:creationId xmlns:a16="http://schemas.microsoft.com/office/drawing/2014/main" id="{75A31AC4-2DEA-4EC3-876F-062237A1E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1623"/>
              <a:ext cx="75" cy="0"/>
            </a:xfrm>
            <a:prstGeom prst="line">
              <a:avLst/>
            </a:prstGeom>
            <a:noFill/>
            <a:ln w="57150">
              <a:solidFill>
                <a:srgbClr val="6D9BC5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9" name="Group 240">
            <a:extLst>
              <a:ext uri="{FF2B5EF4-FFF2-40B4-BE49-F238E27FC236}">
                <a16:creationId xmlns:a16="http://schemas.microsoft.com/office/drawing/2014/main" id="{6C5B7A31-76E0-4F54-B98F-CA8E650DB5A8}"/>
              </a:ext>
            </a:extLst>
          </p:cNvPr>
          <p:cNvGrpSpPr>
            <a:grpSpLocks/>
          </p:cNvGrpSpPr>
          <p:nvPr/>
        </p:nvGrpSpPr>
        <p:grpSpPr bwMode="auto">
          <a:xfrm>
            <a:off x="10684382" y="1889779"/>
            <a:ext cx="666754" cy="644417"/>
            <a:chOff x="1846" y="1409"/>
            <a:chExt cx="194" cy="179"/>
          </a:xfrm>
          <a:effectLst/>
        </p:grpSpPr>
        <p:sp>
          <p:nvSpPr>
            <p:cNvPr id="180" name="Oval 241">
              <a:extLst>
                <a:ext uri="{FF2B5EF4-FFF2-40B4-BE49-F238E27FC236}">
                  <a16:creationId xmlns:a16="http://schemas.microsoft.com/office/drawing/2014/main" id="{E2DF01A1-3912-46B0-A32A-A0A56F3A2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460"/>
              <a:ext cx="140" cy="128"/>
            </a:xfrm>
            <a:prstGeom prst="ellipse">
              <a:avLst/>
            </a:prstGeom>
            <a:noFill/>
            <a:ln w="57150">
              <a:solidFill>
                <a:srgbClr val="31587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Line 242">
              <a:extLst>
                <a:ext uri="{FF2B5EF4-FFF2-40B4-BE49-F238E27FC236}">
                  <a16:creationId xmlns:a16="http://schemas.microsoft.com/office/drawing/2014/main" id="{7F6F2D0A-7E59-408D-981E-3E35B92DD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" y="1409"/>
              <a:ext cx="81" cy="70"/>
            </a:xfrm>
            <a:prstGeom prst="line">
              <a:avLst/>
            </a:prstGeom>
            <a:noFill/>
            <a:ln w="57150">
              <a:solidFill>
                <a:srgbClr val="31587B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Retângulo 181">
            <a:extLst>
              <a:ext uri="{FF2B5EF4-FFF2-40B4-BE49-F238E27FC236}">
                <a16:creationId xmlns:a16="http://schemas.microsoft.com/office/drawing/2014/main" id="{6C1C25D1-65BC-4B73-BB4E-91101DC0B33A}"/>
              </a:ext>
            </a:extLst>
          </p:cNvPr>
          <p:cNvSpPr/>
          <p:nvPr/>
        </p:nvSpPr>
        <p:spPr>
          <a:xfrm>
            <a:off x="11655916" y="2101925"/>
            <a:ext cx="2007595" cy="54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G Ê N E R O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728B526-5B43-4493-B4BB-5AA7B2FCC11E}"/>
              </a:ext>
            </a:extLst>
          </p:cNvPr>
          <p:cNvSpPr txBox="1"/>
          <p:nvPr/>
        </p:nvSpPr>
        <p:spPr>
          <a:xfrm>
            <a:off x="266808" y="2287855"/>
            <a:ext cx="4106587" cy="700567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Média da importância da área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pt-BR" sz="3600" b="1" dirty="0">
                <a:solidFill>
                  <a:srgbClr val="4D84B8"/>
                </a:solidFill>
                <a:latin typeface="Impact" panose="020B0806030902050204" pitchFamily="34" charset="0"/>
              </a:rPr>
              <a:t>9,3</a:t>
            </a:r>
            <a:endParaRPr lang="pt-BR" b="1" dirty="0">
              <a:solidFill>
                <a:srgbClr val="4D84B8"/>
              </a:solidFill>
              <a:latin typeface="Impact" panose="020B0806030902050204" pitchFamily="34" charset="0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C6F65F3D-A6A1-4E52-A60D-48211E00C57D}"/>
              </a:ext>
            </a:extLst>
          </p:cNvPr>
          <p:cNvSpPr txBox="1"/>
          <p:nvPr/>
        </p:nvSpPr>
        <p:spPr>
          <a:xfrm>
            <a:off x="15009788" y="4223703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4pp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4DA272D-6810-44FB-88CC-7C6ACDD14B08}"/>
              </a:ext>
            </a:extLst>
          </p:cNvPr>
          <p:cNvSpPr txBox="1"/>
          <p:nvPr/>
        </p:nvSpPr>
        <p:spPr>
          <a:xfrm>
            <a:off x="14994766" y="5719353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9pp*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C3DFB2EB-B1D7-4208-A89C-3A02639D7352}"/>
              </a:ext>
            </a:extLst>
          </p:cNvPr>
          <p:cNvSpPr txBox="1"/>
          <p:nvPr/>
        </p:nvSpPr>
        <p:spPr>
          <a:xfrm>
            <a:off x="15057915" y="7024596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0pp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D36EB8A-96EE-4D83-B6D7-E34B0E0FD260}"/>
              </a:ext>
            </a:extLst>
          </p:cNvPr>
          <p:cNvSpPr txBox="1"/>
          <p:nvPr/>
        </p:nvSpPr>
        <p:spPr>
          <a:xfrm>
            <a:off x="592291" y="8284400"/>
            <a:ext cx="485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*maior diferença considerando todos os atributos</a:t>
            </a:r>
          </a:p>
        </p:txBody>
      </p:sp>
    </p:spTree>
    <p:extLst>
      <p:ext uri="{BB962C8B-B14F-4D97-AF65-F5344CB8AC3E}">
        <p14:creationId xmlns:p14="http://schemas.microsoft.com/office/powerpoint/2010/main" val="211224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tângulo 137">
            <a:extLst>
              <a:ext uri="{FF2B5EF4-FFF2-40B4-BE49-F238E27FC236}">
                <a16:creationId xmlns:a16="http://schemas.microsoft.com/office/drawing/2014/main" id="{7A25499A-53C4-4B91-965C-31BA3DCFF172}"/>
              </a:ext>
            </a:extLst>
          </p:cNvPr>
          <p:cNvSpPr/>
          <p:nvPr/>
        </p:nvSpPr>
        <p:spPr>
          <a:xfrm>
            <a:off x="998997" y="-1"/>
            <a:ext cx="2353803" cy="9015414"/>
          </a:xfrm>
          <a:prstGeom prst="rect">
            <a:avLst/>
          </a:prstGeom>
          <a:solidFill>
            <a:srgbClr val="809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40" name="Imagem 139">
            <a:extLst>
              <a:ext uri="{FF2B5EF4-FFF2-40B4-BE49-F238E27FC236}">
                <a16:creationId xmlns:a16="http://schemas.microsoft.com/office/drawing/2014/main" id="{49C69BFA-C836-4EBA-977B-23F391B372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44904" b="8974"/>
          <a:stretch/>
        </p:blipFill>
        <p:spPr>
          <a:xfrm>
            <a:off x="447254" y="-13769"/>
            <a:ext cx="3497282" cy="369869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>
          <a:xfrm>
            <a:off x="398276" y="36266"/>
            <a:ext cx="15857724" cy="74297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444020" eaLnBrk="1" fontAlgn="auto" hangingPunct="1">
              <a:spcAft>
                <a:spcPts val="0"/>
              </a:spcAft>
            </a:pPr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+mn-cs"/>
              </a:rPr>
              <a:t>Especificações Técnicas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98997" y="3698696"/>
            <a:ext cx="2665903" cy="2805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lIns="144402" tIns="72201" rIns="144402" bIns="72201">
            <a:spAutoFit/>
          </a:bodyPr>
          <a:lstStyle/>
          <a:p>
            <a:pPr defTabSz="842355">
              <a:lnSpc>
                <a:spcPct val="90000"/>
              </a:lnSpc>
              <a:spcAft>
                <a:spcPct val="35000"/>
              </a:spcAft>
            </a:pPr>
            <a:r>
              <a:rPr lang="pt-BR" sz="2400" dirty="0">
                <a:solidFill>
                  <a:schemeClr val="bg1"/>
                </a:solidFill>
                <a:latin typeface="+mj-lt"/>
              </a:rPr>
              <a:t>Levantar a importância das políticas públicas no âmbito do Governo Federal para a promoção da igualdade de gênero</a:t>
            </a:r>
          </a:p>
        </p:txBody>
      </p:sp>
      <p:sp>
        <p:nvSpPr>
          <p:cNvPr id="97" name="AutoShape 69">
            <a:extLst>
              <a:ext uri="{FF2B5EF4-FFF2-40B4-BE49-F238E27FC236}">
                <a16:creationId xmlns:a16="http://schemas.microsoft.com/office/drawing/2014/main" id="{ADCDCB72-787B-4CDF-A6A3-7A4A1275D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471" y="2509657"/>
            <a:ext cx="2868308" cy="44708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EB5E5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 de Campo</a:t>
            </a:r>
          </a:p>
        </p:txBody>
      </p:sp>
      <p:sp>
        <p:nvSpPr>
          <p:cNvPr id="95" name="AutoShape 69">
            <a:extLst>
              <a:ext uri="{FF2B5EF4-FFF2-40B4-BE49-F238E27FC236}">
                <a16:creationId xmlns:a16="http://schemas.microsoft.com/office/drawing/2014/main" id="{C34B3ADE-6F86-4B6A-8E71-34B6F3116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471" y="3641128"/>
            <a:ext cx="2868308" cy="4470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EB5E5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Seleção da amostra</a:t>
            </a:r>
          </a:p>
        </p:txBody>
      </p:sp>
      <p:sp>
        <p:nvSpPr>
          <p:cNvPr id="93" name="AutoShape 69">
            <a:extLst>
              <a:ext uri="{FF2B5EF4-FFF2-40B4-BE49-F238E27FC236}">
                <a16:creationId xmlns:a16="http://schemas.microsoft.com/office/drawing/2014/main" id="{8E26685A-07CD-4737-B457-B604A2B1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471" y="4967125"/>
            <a:ext cx="2868308" cy="4470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EB5E5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Tamanho da amostra</a:t>
            </a:r>
          </a:p>
        </p:txBody>
      </p:sp>
      <p:sp>
        <p:nvSpPr>
          <p:cNvPr id="91" name="AutoShape 69">
            <a:extLst>
              <a:ext uri="{FF2B5EF4-FFF2-40B4-BE49-F238E27FC236}">
                <a16:creationId xmlns:a16="http://schemas.microsoft.com/office/drawing/2014/main" id="{1E03324C-496C-4BE3-81D8-C6C286897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471" y="6161702"/>
            <a:ext cx="2868308" cy="44708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EB5E5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pPr>
              <a:buClr>
                <a:schemeClr val="accent4">
                  <a:lumMod val="75000"/>
                </a:schemeClr>
              </a:buClr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Margem de erro</a:t>
            </a:r>
          </a:p>
        </p:txBody>
      </p:sp>
      <p:sp>
        <p:nvSpPr>
          <p:cNvPr id="98" name="Line 8">
            <a:extLst>
              <a:ext uri="{FF2B5EF4-FFF2-40B4-BE49-F238E27FC236}">
                <a16:creationId xmlns:a16="http://schemas.microsoft.com/office/drawing/2014/main" id="{D3DC370A-FF88-42EE-9430-101FC3314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235" y="3196943"/>
            <a:ext cx="7388093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pt-BR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Line 8">
            <a:extLst>
              <a:ext uri="{FF2B5EF4-FFF2-40B4-BE49-F238E27FC236}">
                <a16:creationId xmlns:a16="http://schemas.microsoft.com/office/drawing/2014/main" id="{3C921E41-C7CC-478E-9714-58B8DA38E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235" y="4521675"/>
            <a:ext cx="7388093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pt-BR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Line 8">
            <a:extLst>
              <a:ext uri="{FF2B5EF4-FFF2-40B4-BE49-F238E27FC236}">
                <a16:creationId xmlns:a16="http://schemas.microsoft.com/office/drawing/2014/main" id="{62B5F9B2-A025-43FF-9ADC-5BED2626D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9234" y="5781992"/>
            <a:ext cx="7334159" cy="0"/>
          </a:xfrm>
          <a:prstGeom prst="line">
            <a:avLst/>
          </a:prstGeom>
          <a:noFill/>
          <a:ln w="9525">
            <a:solidFill>
              <a:schemeClr val="bg1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endParaRPr lang="pt-BR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52DFAFDE-FE0D-471F-8746-409F8E966045}"/>
              </a:ext>
            </a:extLst>
          </p:cNvPr>
          <p:cNvSpPr txBox="1"/>
          <p:nvPr/>
        </p:nvSpPr>
        <p:spPr>
          <a:xfrm>
            <a:off x="7806144" y="2573174"/>
            <a:ext cx="362131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2355">
              <a:lnSpc>
                <a:spcPct val="90000"/>
              </a:lnSpc>
              <a:spcAft>
                <a:spcPct val="35000"/>
              </a:spcAft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a 20 de agosto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2018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6626A4CD-2EF2-4287-B259-2490997E3616}"/>
              </a:ext>
            </a:extLst>
          </p:cNvPr>
          <p:cNvSpPr txBox="1"/>
          <p:nvPr/>
        </p:nvSpPr>
        <p:spPr>
          <a:xfrm>
            <a:off x="7837678" y="3590315"/>
            <a:ext cx="362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Probabilística nos dois primeiros estágios + cotas no estágio final.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0E24A060-9064-4277-B23E-0C04EE4D88F7}"/>
              </a:ext>
            </a:extLst>
          </p:cNvPr>
          <p:cNvSpPr txBox="1"/>
          <p:nvPr/>
        </p:nvSpPr>
        <p:spPr>
          <a:xfrm>
            <a:off x="7837677" y="5032951"/>
            <a:ext cx="362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 entrevistas em 141 municípios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93B22BFA-00BF-4935-A140-B805E146EA49}"/>
              </a:ext>
            </a:extLst>
          </p:cNvPr>
          <p:cNvSpPr txBox="1"/>
          <p:nvPr/>
        </p:nvSpPr>
        <p:spPr>
          <a:xfrm>
            <a:off x="7837677" y="6042033"/>
            <a:ext cx="5579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(dois) pontos percentuais (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p.p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para mais ou para menos sobre o total da amostra, considerando um intervalo de confiança de 95%.</a:t>
            </a:r>
          </a:p>
        </p:txBody>
      </p:sp>
      <p:pic>
        <p:nvPicPr>
          <p:cNvPr id="139" name="Imagem 138">
            <a:extLst>
              <a:ext uri="{FF2B5EF4-FFF2-40B4-BE49-F238E27FC236}">
                <a16:creationId xmlns:a16="http://schemas.microsoft.com/office/drawing/2014/main" id="{2F53865F-8FE7-4214-BB6D-6EFA23757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t="4486" r="36633" b="41023"/>
          <a:stretch/>
        </p:blipFill>
        <p:spPr>
          <a:xfrm>
            <a:off x="1890587" y="89967"/>
            <a:ext cx="2034593" cy="199928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FDF5DA3-EFC9-4B39-B3E5-1E707E0FB0B9}"/>
              </a:ext>
            </a:extLst>
          </p:cNvPr>
          <p:cNvSpPr/>
          <p:nvPr/>
        </p:nvSpPr>
        <p:spPr>
          <a:xfrm rot="16200000">
            <a:off x="-1527512" y="4452758"/>
            <a:ext cx="42610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4">
                  <a:lumMod val="75000"/>
                </a:schemeClr>
              </a:buClr>
            </a:pPr>
            <a:r>
              <a:rPr lang="pt-BR" sz="4000" b="1" dirty="0">
                <a:solidFill>
                  <a:srgbClr val="668AD4"/>
                </a:solidFill>
                <a:latin typeface="Calibri" panose="020F0502020204030204" pitchFamily="34" charset="0"/>
              </a:rPr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84959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4105F-27B4-4647-9B75-4116CFF3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310" y="4230902"/>
            <a:ext cx="6317914" cy="1462008"/>
          </a:xfrm>
        </p:spPr>
        <p:txBody>
          <a:bodyPr/>
          <a:lstStyle/>
          <a:p>
            <a:r>
              <a:rPr lang="pt-BR" dirty="0"/>
              <a:t>TRANSPORTE PÚBLICO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9FC2BB-3C31-49BD-B80C-29856D0A118D}"/>
              </a:ext>
            </a:extLst>
          </p:cNvPr>
          <p:cNvGrpSpPr/>
          <p:nvPr/>
        </p:nvGrpSpPr>
        <p:grpSpPr>
          <a:xfrm>
            <a:off x="11846622" y="5608101"/>
            <a:ext cx="1380596" cy="1267265"/>
            <a:chOff x="441960" y="1579749"/>
            <a:chExt cx="1005840" cy="95410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91ED03A-5ED6-4807-BF12-573B563631C9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B2D2F18-E1D8-4F74-B209-9B8D05A5C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530" y="1707452"/>
              <a:ext cx="729180" cy="729180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AFBCBD5-5263-44D2-877F-96A04C702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6" t="4744" r="7248" b="76127"/>
          <a:stretch/>
        </p:blipFill>
        <p:spPr>
          <a:xfrm>
            <a:off x="4974771" y="5077320"/>
            <a:ext cx="1118827" cy="3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41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Agrupar 71">
            <a:extLst>
              <a:ext uri="{FF2B5EF4-FFF2-40B4-BE49-F238E27FC236}">
                <a16:creationId xmlns:a16="http://schemas.microsoft.com/office/drawing/2014/main" id="{C29FD6C4-ECF0-4B2B-98A8-E920D9CE30A5}"/>
              </a:ext>
            </a:extLst>
          </p:cNvPr>
          <p:cNvGrpSpPr/>
          <p:nvPr/>
        </p:nvGrpSpPr>
        <p:grpSpPr>
          <a:xfrm>
            <a:off x="356832" y="234022"/>
            <a:ext cx="1380596" cy="1267265"/>
            <a:chOff x="441960" y="1579749"/>
            <a:chExt cx="1005840" cy="954107"/>
          </a:xfrm>
        </p:grpSpPr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009E052F-8413-4C82-9515-5367669F9552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4" name="Imagem 73">
              <a:extLst>
                <a:ext uri="{FF2B5EF4-FFF2-40B4-BE49-F238E27FC236}">
                  <a16:creationId xmlns:a16="http://schemas.microsoft.com/office/drawing/2014/main" id="{B291447C-32CA-43FC-9DCF-D75286F1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5530" y="1707452"/>
              <a:ext cx="729180" cy="729180"/>
            </a:xfrm>
            <a:prstGeom prst="rect">
              <a:avLst/>
            </a:prstGeom>
          </p:spPr>
        </p:pic>
      </p:grpSp>
      <p:sp>
        <p:nvSpPr>
          <p:cNvPr id="75" name="Retângulo de cantos arredondados 17">
            <a:extLst>
              <a:ext uri="{FF2B5EF4-FFF2-40B4-BE49-F238E27FC236}">
                <a16:creationId xmlns:a16="http://schemas.microsoft.com/office/drawing/2014/main" id="{84FE6E4A-9F63-485B-87CB-2DB68B548F0B}"/>
              </a:ext>
            </a:extLst>
          </p:cNvPr>
          <p:cNvSpPr/>
          <p:nvPr/>
        </p:nvSpPr>
        <p:spPr>
          <a:xfrm>
            <a:off x="220584" y="3282603"/>
            <a:ext cx="15898590" cy="14488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6" name="Retângulo de cantos arredondados 17">
            <a:extLst>
              <a:ext uri="{FF2B5EF4-FFF2-40B4-BE49-F238E27FC236}">
                <a16:creationId xmlns:a16="http://schemas.microsoft.com/office/drawing/2014/main" id="{4721B1F1-3B70-4388-8F35-B111AA9821E9}"/>
              </a:ext>
            </a:extLst>
          </p:cNvPr>
          <p:cNvSpPr/>
          <p:nvPr/>
        </p:nvSpPr>
        <p:spPr>
          <a:xfrm>
            <a:off x="220584" y="6073128"/>
            <a:ext cx="15898590" cy="1448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77" name="Gráfico 76">
            <a:extLst>
              <a:ext uri="{FF2B5EF4-FFF2-40B4-BE49-F238E27FC236}">
                <a16:creationId xmlns:a16="http://schemas.microsoft.com/office/drawing/2014/main" id="{5FB95915-DB99-446D-952D-69AF4263A9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240685"/>
              </p:ext>
            </p:extLst>
          </p:nvPr>
        </p:nvGraphicFramePr>
        <p:xfrm>
          <a:off x="226335" y="3053394"/>
          <a:ext cx="5741529" cy="488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" name="CaixaDeTexto 84">
            <a:extLst>
              <a:ext uri="{FF2B5EF4-FFF2-40B4-BE49-F238E27FC236}">
                <a16:creationId xmlns:a16="http://schemas.microsoft.com/office/drawing/2014/main" id="{CBEB3CEB-6755-4DCF-83A5-425C3FDAD041}"/>
              </a:ext>
            </a:extLst>
          </p:cNvPr>
          <p:cNvSpPr txBox="1"/>
          <p:nvPr/>
        </p:nvSpPr>
        <p:spPr>
          <a:xfrm>
            <a:off x="10659513" y="7533702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homens (953)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DD9DE3E8-0A44-48A8-A66B-06FBD9F033AC}"/>
              </a:ext>
            </a:extLst>
          </p:cNvPr>
          <p:cNvSpPr txBox="1"/>
          <p:nvPr/>
        </p:nvSpPr>
        <p:spPr>
          <a:xfrm>
            <a:off x="13197698" y="7533702"/>
            <a:ext cx="19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mulheres (1049)</a:t>
            </a:r>
          </a:p>
        </p:txBody>
      </p:sp>
      <p:graphicFrame>
        <p:nvGraphicFramePr>
          <p:cNvPr id="88" name="Tabela 87">
            <a:extLst>
              <a:ext uri="{FF2B5EF4-FFF2-40B4-BE49-F238E27FC236}">
                <a16:creationId xmlns:a16="http://schemas.microsoft.com/office/drawing/2014/main" id="{5896125D-0EA7-4EB6-8DEF-EC66C86BB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70059"/>
              </p:ext>
            </p:extLst>
          </p:nvPr>
        </p:nvGraphicFramePr>
        <p:xfrm>
          <a:off x="5950680" y="3291937"/>
          <a:ext cx="10168497" cy="4099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33">
                  <a:extLst>
                    <a:ext uri="{9D8B030D-6E8A-4147-A177-3AD203B41FA5}">
                      <a16:colId xmlns:a16="http://schemas.microsoft.com/office/drawing/2014/main" val="1779811399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34408632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2612013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72067937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741610425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1331155895"/>
                    </a:ext>
                  </a:extLst>
                </a:gridCol>
              </a:tblGrid>
              <a:tr h="1366483"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4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4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9" name="Agrupar 88">
            <a:extLst>
              <a:ext uri="{FF2B5EF4-FFF2-40B4-BE49-F238E27FC236}">
                <a16:creationId xmlns:a16="http://schemas.microsoft.com/office/drawing/2014/main" id="{C5F7A453-F92F-45EF-ACE8-E546ACADF6F0}"/>
              </a:ext>
            </a:extLst>
          </p:cNvPr>
          <p:cNvGrpSpPr/>
          <p:nvPr/>
        </p:nvGrpSpPr>
        <p:grpSpPr>
          <a:xfrm>
            <a:off x="5947210" y="2604285"/>
            <a:ext cx="3394237" cy="683335"/>
            <a:chOff x="5947210" y="2604285"/>
            <a:chExt cx="3394237" cy="683335"/>
          </a:xfrm>
        </p:grpSpPr>
        <p:grpSp>
          <p:nvGrpSpPr>
            <p:cNvPr id="90" name="Grupo 78">
              <a:extLst>
                <a:ext uri="{FF2B5EF4-FFF2-40B4-BE49-F238E27FC236}">
                  <a16:creationId xmlns:a16="http://schemas.microsoft.com/office/drawing/2014/main" id="{AC7F7BB8-D8ED-4F30-B1A5-3C59B87DFB09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02" name="Retângulo com Único Canto Aparado e Arredondado 79">
                <a:extLst>
                  <a:ext uri="{FF2B5EF4-FFF2-40B4-BE49-F238E27FC236}">
                    <a16:creationId xmlns:a16="http://schemas.microsoft.com/office/drawing/2014/main" id="{0E6FD5FF-5FE0-4D09-82C6-1B7E741AABE7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3" name="Triângulo isósceles 102">
                <a:extLst>
                  <a:ext uri="{FF2B5EF4-FFF2-40B4-BE49-F238E27FC236}">
                    <a16:creationId xmlns:a16="http://schemas.microsoft.com/office/drawing/2014/main" id="{50EAC8DE-5128-4894-9638-21629E433717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4" name="Triângulo isósceles 103">
                <a:extLst>
                  <a:ext uri="{FF2B5EF4-FFF2-40B4-BE49-F238E27FC236}">
                    <a16:creationId xmlns:a16="http://schemas.microsoft.com/office/drawing/2014/main" id="{E0787D66-ED19-4D5F-907A-45C3347C0008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91" name="Grupo 70">
              <a:extLst>
                <a:ext uri="{FF2B5EF4-FFF2-40B4-BE49-F238E27FC236}">
                  <a16:creationId xmlns:a16="http://schemas.microsoft.com/office/drawing/2014/main" id="{2E605D8A-60E0-4BE4-BBBB-9E660580D144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99" name="Retângulo com Único Canto Aparado e Arredondado 71">
                <a:extLst>
                  <a:ext uri="{FF2B5EF4-FFF2-40B4-BE49-F238E27FC236}">
                    <a16:creationId xmlns:a16="http://schemas.microsoft.com/office/drawing/2014/main" id="{3A8EF5DC-BAC6-4F60-93B5-9772D956BD05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0" name="Triângulo isósceles 99">
                <a:extLst>
                  <a:ext uri="{FF2B5EF4-FFF2-40B4-BE49-F238E27FC236}">
                    <a16:creationId xmlns:a16="http://schemas.microsoft.com/office/drawing/2014/main" id="{3700C82F-DC99-4466-8894-5DC0A917AAD9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Triângulo isósceles 100">
                <a:extLst>
                  <a:ext uri="{FF2B5EF4-FFF2-40B4-BE49-F238E27FC236}">
                    <a16:creationId xmlns:a16="http://schemas.microsoft.com/office/drawing/2014/main" id="{280BE5EA-2AFB-4FFE-A39A-A2C7B6031775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92" name="Grupo 74">
              <a:extLst>
                <a:ext uri="{FF2B5EF4-FFF2-40B4-BE49-F238E27FC236}">
                  <a16:creationId xmlns:a16="http://schemas.microsoft.com/office/drawing/2014/main" id="{E1A0C9C2-42DB-485C-8205-67581302C962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96" name="Retângulo com Único Canto Aparado e Arredondado 75">
                <a:extLst>
                  <a:ext uri="{FF2B5EF4-FFF2-40B4-BE49-F238E27FC236}">
                    <a16:creationId xmlns:a16="http://schemas.microsoft.com/office/drawing/2014/main" id="{3CD2C522-2AE9-4DEA-A864-FCCDE5982CE4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Triângulo isósceles 96">
                <a:extLst>
                  <a:ext uri="{FF2B5EF4-FFF2-40B4-BE49-F238E27FC236}">
                    <a16:creationId xmlns:a16="http://schemas.microsoft.com/office/drawing/2014/main" id="{06F18DFD-75E5-467B-80EE-5A4C2188273B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8" name="Triângulo isósceles 97">
                <a:extLst>
                  <a:ext uri="{FF2B5EF4-FFF2-40B4-BE49-F238E27FC236}">
                    <a16:creationId xmlns:a16="http://schemas.microsoft.com/office/drawing/2014/main" id="{325A751E-9C98-4F1F-B8F1-15C98268A151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3" name="Retângulo 92">
              <a:extLst>
                <a:ext uri="{FF2B5EF4-FFF2-40B4-BE49-F238E27FC236}">
                  <a16:creationId xmlns:a16="http://schemas.microsoft.com/office/drawing/2014/main" id="{12D1EBE1-FFEA-4FA5-9F80-648BC55FE451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94" name="Retângulo 93">
              <a:extLst>
                <a:ext uri="{FF2B5EF4-FFF2-40B4-BE49-F238E27FC236}">
                  <a16:creationId xmlns:a16="http://schemas.microsoft.com/office/drawing/2014/main" id="{9ADD2120-C069-4DEC-817B-B3AD92C9661B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95" name="Retângulo 94">
              <a:extLst>
                <a:ext uri="{FF2B5EF4-FFF2-40B4-BE49-F238E27FC236}">
                  <a16:creationId xmlns:a16="http://schemas.microsoft.com/office/drawing/2014/main" id="{38FDE823-063B-45E4-9877-9B94C5CC0CB3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cxnSp>
        <p:nvCxnSpPr>
          <p:cNvPr id="105" name="Conector reto 104">
            <a:extLst>
              <a:ext uri="{FF2B5EF4-FFF2-40B4-BE49-F238E27FC236}">
                <a16:creationId xmlns:a16="http://schemas.microsoft.com/office/drawing/2014/main" id="{DF5AB03B-5132-44E7-A5BA-CA75EC5F16DA}"/>
              </a:ext>
            </a:extLst>
          </p:cNvPr>
          <p:cNvCxnSpPr>
            <a:cxnSpLocks/>
          </p:cNvCxnSpPr>
          <p:nvPr/>
        </p:nvCxnSpPr>
        <p:spPr>
          <a:xfrm>
            <a:off x="9312419" y="2100368"/>
            <a:ext cx="0" cy="5291018"/>
          </a:xfrm>
          <a:prstGeom prst="line">
            <a:avLst/>
          </a:prstGeom>
          <a:ln w="28575">
            <a:solidFill>
              <a:srgbClr val="604A7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D2EA1F18-65DD-4717-9104-C87C5C13680E}"/>
              </a:ext>
            </a:extLst>
          </p:cNvPr>
          <p:cNvSpPr/>
          <p:nvPr/>
        </p:nvSpPr>
        <p:spPr>
          <a:xfrm>
            <a:off x="6902154" y="2048303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 O T A L</a:t>
            </a:r>
          </a:p>
        </p:txBody>
      </p: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9FAD2093-177D-4402-B53C-81C8B4209468}"/>
              </a:ext>
            </a:extLst>
          </p:cNvPr>
          <p:cNvCxnSpPr>
            <a:cxnSpLocks/>
          </p:cNvCxnSpPr>
          <p:nvPr/>
        </p:nvCxnSpPr>
        <p:spPr>
          <a:xfrm>
            <a:off x="12705930" y="2534196"/>
            <a:ext cx="0" cy="4857190"/>
          </a:xfrm>
          <a:prstGeom prst="line">
            <a:avLst/>
          </a:prstGeom>
          <a:ln w="28575">
            <a:solidFill>
              <a:srgbClr val="604A7B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3F0B37F5-1A20-4DD4-8B7F-D6991B273B3A}"/>
              </a:ext>
            </a:extLst>
          </p:cNvPr>
          <p:cNvSpPr txBox="1"/>
          <p:nvPr/>
        </p:nvSpPr>
        <p:spPr>
          <a:xfrm>
            <a:off x="7219362" y="7533702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total (2002)</a:t>
            </a:r>
          </a:p>
        </p:txBody>
      </p: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9B7C2016-9FF3-48B2-9CE7-ED2A021CEBB4}"/>
              </a:ext>
            </a:extLst>
          </p:cNvPr>
          <p:cNvGrpSpPr/>
          <p:nvPr/>
        </p:nvGrpSpPr>
        <p:grpSpPr>
          <a:xfrm>
            <a:off x="9350740" y="2604285"/>
            <a:ext cx="3394237" cy="683335"/>
            <a:chOff x="5947210" y="2604285"/>
            <a:chExt cx="3394237" cy="683335"/>
          </a:xfrm>
        </p:grpSpPr>
        <p:grpSp>
          <p:nvGrpSpPr>
            <p:cNvPr id="148" name="Grupo 78">
              <a:extLst>
                <a:ext uri="{FF2B5EF4-FFF2-40B4-BE49-F238E27FC236}">
                  <a16:creationId xmlns:a16="http://schemas.microsoft.com/office/drawing/2014/main" id="{1DA697C7-D19E-4117-BCFD-BD7CDC918F49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60" name="Retângulo com Único Canto Aparado e Arredondado 79">
                <a:extLst>
                  <a:ext uri="{FF2B5EF4-FFF2-40B4-BE49-F238E27FC236}">
                    <a16:creationId xmlns:a16="http://schemas.microsoft.com/office/drawing/2014/main" id="{8AFAB23C-61B1-44CA-96F3-CEAF02C8AB0F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1" name="Triângulo isósceles 160">
                <a:extLst>
                  <a:ext uri="{FF2B5EF4-FFF2-40B4-BE49-F238E27FC236}">
                    <a16:creationId xmlns:a16="http://schemas.microsoft.com/office/drawing/2014/main" id="{EB93A07B-A32A-4CF0-8CC4-30C4B5D5FECD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2" name="Triângulo isósceles 161">
                <a:extLst>
                  <a:ext uri="{FF2B5EF4-FFF2-40B4-BE49-F238E27FC236}">
                    <a16:creationId xmlns:a16="http://schemas.microsoft.com/office/drawing/2014/main" id="{CE846945-30D5-404D-A961-2C0FA8F5716C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49" name="Grupo 70">
              <a:extLst>
                <a:ext uri="{FF2B5EF4-FFF2-40B4-BE49-F238E27FC236}">
                  <a16:creationId xmlns:a16="http://schemas.microsoft.com/office/drawing/2014/main" id="{E8873746-574F-4709-98E1-10D467D18A9F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157" name="Retângulo com Único Canto Aparado e Arredondado 71">
                <a:extLst>
                  <a:ext uri="{FF2B5EF4-FFF2-40B4-BE49-F238E27FC236}">
                    <a16:creationId xmlns:a16="http://schemas.microsoft.com/office/drawing/2014/main" id="{B1F46E11-45ED-4B86-923D-0372F1044AAE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8" name="Triângulo isósceles 157">
                <a:extLst>
                  <a:ext uri="{FF2B5EF4-FFF2-40B4-BE49-F238E27FC236}">
                    <a16:creationId xmlns:a16="http://schemas.microsoft.com/office/drawing/2014/main" id="{E675923B-3216-4CC4-88B0-6C651BBF1211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9" name="Triângulo isósceles 158">
                <a:extLst>
                  <a:ext uri="{FF2B5EF4-FFF2-40B4-BE49-F238E27FC236}">
                    <a16:creationId xmlns:a16="http://schemas.microsoft.com/office/drawing/2014/main" id="{C8BEC61E-C956-48ED-BDBC-BAAF83F98AB3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50" name="Grupo 74">
              <a:extLst>
                <a:ext uri="{FF2B5EF4-FFF2-40B4-BE49-F238E27FC236}">
                  <a16:creationId xmlns:a16="http://schemas.microsoft.com/office/drawing/2014/main" id="{F636A66A-B9A2-4C23-A808-560160992D3B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154" name="Retângulo com Único Canto Aparado e Arredondado 75">
                <a:extLst>
                  <a:ext uri="{FF2B5EF4-FFF2-40B4-BE49-F238E27FC236}">
                    <a16:creationId xmlns:a16="http://schemas.microsoft.com/office/drawing/2014/main" id="{44724BE8-48E0-48B7-8375-A9872CDAF66E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5" name="Triângulo isósceles 154">
                <a:extLst>
                  <a:ext uri="{FF2B5EF4-FFF2-40B4-BE49-F238E27FC236}">
                    <a16:creationId xmlns:a16="http://schemas.microsoft.com/office/drawing/2014/main" id="{0074E01B-0708-4B83-BE75-17BCF1D87F2C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6" name="Triângulo isósceles 155">
                <a:extLst>
                  <a:ext uri="{FF2B5EF4-FFF2-40B4-BE49-F238E27FC236}">
                    <a16:creationId xmlns:a16="http://schemas.microsoft.com/office/drawing/2014/main" id="{EECC337E-64A1-4EB8-94E6-5F1E2E0AD91C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51" name="Retângulo 150">
              <a:extLst>
                <a:ext uri="{FF2B5EF4-FFF2-40B4-BE49-F238E27FC236}">
                  <a16:creationId xmlns:a16="http://schemas.microsoft.com/office/drawing/2014/main" id="{736FD0A6-C7B1-4D83-AC1A-33E8697980EE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52" name="Retângulo 151">
              <a:extLst>
                <a:ext uri="{FF2B5EF4-FFF2-40B4-BE49-F238E27FC236}">
                  <a16:creationId xmlns:a16="http://schemas.microsoft.com/office/drawing/2014/main" id="{CC36B0AF-B0AC-4A10-853B-FA0496C28342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53" name="Retângulo 152">
              <a:extLst>
                <a:ext uri="{FF2B5EF4-FFF2-40B4-BE49-F238E27FC236}">
                  <a16:creationId xmlns:a16="http://schemas.microsoft.com/office/drawing/2014/main" id="{B136B130-268E-44BC-9D01-88ACCB2946C1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63" name="Agrupar 162">
            <a:extLst>
              <a:ext uri="{FF2B5EF4-FFF2-40B4-BE49-F238E27FC236}">
                <a16:creationId xmlns:a16="http://schemas.microsoft.com/office/drawing/2014/main" id="{4874739B-E37D-4157-B1CD-79FD85902870}"/>
              </a:ext>
            </a:extLst>
          </p:cNvPr>
          <p:cNvGrpSpPr/>
          <p:nvPr/>
        </p:nvGrpSpPr>
        <p:grpSpPr>
          <a:xfrm>
            <a:off x="12731558" y="2604285"/>
            <a:ext cx="3394237" cy="683335"/>
            <a:chOff x="5947210" y="2604285"/>
            <a:chExt cx="3394237" cy="683335"/>
          </a:xfrm>
        </p:grpSpPr>
        <p:grpSp>
          <p:nvGrpSpPr>
            <p:cNvPr id="164" name="Grupo 78">
              <a:extLst>
                <a:ext uri="{FF2B5EF4-FFF2-40B4-BE49-F238E27FC236}">
                  <a16:creationId xmlns:a16="http://schemas.microsoft.com/office/drawing/2014/main" id="{C99540D3-F9CB-47AF-A354-2DFF744439E4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76" name="Retângulo com Único Canto Aparado e Arredondado 79">
                <a:extLst>
                  <a:ext uri="{FF2B5EF4-FFF2-40B4-BE49-F238E27FC236}">
                    <a16:creationId xmlns:a16="http://schemas.microsoft.com/office/drawing/2014/main" id="{F0632B15-A3BD-4DBF-AA60-3066C4906FFB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7" name="Triângulo isósceles 176">
                <a:extLst>
                  <a:ext uri="{FF2B5EF4-FFF2-40B4-BE49-F238E27FC236}">
                    <a16:creationId xmlns:a16="http://schemas.microsoft.com/office/drawing/2014/main" id="{146C68CA-F36D-421D-A2B9-D3AE6868AB89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8" name="Triângulo isósceles 177">
                <a:extLst>
                  <a:ext uri="{FF2B5EF4-FFF2-40B4-BE49-F238E27FC236}">
                    <a16:creationId xmlns:a16="http://schemas.microsoft.com/office/drawing/2014/main" id="{312FCCEE-FD79-4C9A-8A1F-E158B445C4F9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65" name="Grupo 70">
              <a:extLst>
                <a:ext uri="{FF2B5EF4-FFF2-40B4-BE49-F238E27FC236}">
                  <a16:creationId xmlns:a16="http://schemas.microsoft.com/office/drawing/2014/main" id="{3B139B2C-A7C2-4E83-9634-2B08B0C245AE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173" name="Retângulo com Único Canto Aparado e Arredondado 71">
                <a:extLst>
                  <a:ext uri="{FF2B5EF4-FFF2-40B4-BE49-F238E27FC236}">
                    <a16:creationId xmlns:a16="http://schemas.microsoft.com/office/drawing/2014/main" id="{01694FB3-E3D8-4556-A8CE-5219C343129E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4" name="Triângulo isósceles 173">
                <a:extLst>
                  <a:ext uri="{FF2B5EF4-FFF2-40B4-BE49-F238E27FC236}">
                    <a16:creationId xmlns:a16="http://schemas.microsoft.com/office/drawing/2014/main" id="{564D188B-0646-48F4-87AE-0B9472BD2E46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5" name="Triângulo isósceles 174">
                <a:extLst>
                  <a:ext uri="{FF2B5EF4-FFF2-40B4-BE49-F238E27FC236}">
                    <a16:creationId xmlns:a16="http://schemas.microsoft.com/office/drawing/2014/main" id="{3249F679-280F-4C2E-AD77-41AC6370353B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6" name="Grupo 74">
              <a:extLst>
                <a:ext uri="{FF2B5EF4-FFF2-40B4-BE49-F238E27FC236}">
                  <a16:creationId xmlns:a16="http://schemas.microsoft.com/office/drawing/2014/main" id="{6AD06E51-1344-405E-8201-494085426BB3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170" name="Retângulo com Único Canto Aparado e Arredondado 75">
                <a:extLst>
                  <a:ext uri="{FF2B5EF4-FFF2-40B4-BE49-F238E27FC236}">
                    <a16:creationId xmlns:a16="http://schemas.microsoft.com/office/drawing/2014/main" id="{41333707-47A6-46B5-8867-F0C3194F6D3E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1" name="Triângulo isósceles 170">
                <a:extLst>
                  <a:ext uri="{FF2B5EF4-FFF2-40B4-BE49-F238E27FC236}">
                    <a16:creationId xmlns:a16="http://schemas.microsoft.com/office/drawing/2014/main" id="{A7BCC8DB-1987-46C8-822D-EE0C7855C3E2}"/>
                  </a:ext>
                </a:extLst>
              </p:cNvPr>
              <p:cNvSpPr/>
              <p:nvPr/>
            </p:nvSpPr>
            <p:spPr>
              <a:xfrm rot="8434028">
                <a:off x="2847935" y="1773361"/>
                <a:ext cx="224125" cy="74813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2" name="Triângulo isósceles 171">
                <a:extLst>
                  <a:ext uri="{FF2B5EF4-FFF2-40B4-BE49-F238E27FC236}">
                    <a16:creationId xmlns:a16="http://schemas.microsoft.com/office/drawing/2014/main" id="{185EE221-F89C-4AD2-A779-69425145943A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4031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7" name="Retângulo 166">
              <a:extLst>
                <a:ext uri="{FF2B5EF4-FFF2-40B4-BE49-F238E27FC236}">
                  <a16:creationId xmlns:a16="http://schemas.microsoft.com/office/drawing/2014/main" id="{1078B64D-D3AA-46AA-98D4-8553382423CD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68" name="Retângulo 167">
              <a:extLst>
                <a:ext uri="{FF2B5EF4-FFF2-40B4-BE49-F238E27FC236}">
                  <a16:creationId xmlns:a16="http://schemas.microsoft.com/office/drawing/2014/main" id="{A7A15A0B-9E7A-46C0-B7EC-2B9A728A6250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69" name="Retângulo 168">
              <a:extLst>
                <a:ext uri="{FF2B5EF4-FFF2-40B4-BE49-F238E27FC236}">
                  <a16:creationId xmlns:a16="http://schemas.microsoft.com/office/drawing/2014/main" id="{577C285E-11D4-49D1-994C-E88B585A68E0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79" name="Group 244">
            <a:extLst>
              <a:ext uri="{FF2B5EF4-FFF2-40B4-BE49-F238E27FC236}">
                <a16:creationId xmlns:a16="http://schemas.microsoft.com/office/drawing/2014/main" id="{61D9ED10-3A5F-4CCA-835C-A59FA4EC6D4E}"/>
              </a:ext>
            </a:extLst>
          </p:cNvPr>
          <p:cNvGrpSpPr>
            <a:grpSpLocks/>
          </p:cNvGrpSpPr>
          <p:nvPr/>
        </p:nvGrpSpPr>
        <p:grpSpPr bwMode="auto">
          <a:xfrm>
            <a:off x="14320340" y="1865551"/>
            <a:ext cx="481163" cy="734417"/>
            <a:chOff x="2311" y="1452"/>
            <a:chExt cx="140" cy="204"/>
          </a:xfrm>
          <a:effectLst/>
        </p:grpSpPr>
        <p:sp>
          <p:nvSpPr>
            <p:cNvPr id="180" name="Oval 245">
              <a:extLst>
                <a:ext uri="{FF2B5EF4-FFF2-40B4-BE49-F238E27FC236}">
                  <a16:creationId xmlns:a16="http://schemas.microsoft.com/office/drawing/2014/main" id="{D25B25DE-2DFB-47F6-95E3-2DE846040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452"/>
              <a:ext cx="140" cy="128"/>
            </a:xfrm>
            <a:prstGeom prst="ellips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Line 246">
              <a:extLst>
                <a:ext uri="{FF2B5EF4-FFF2-40B4-BE49-F238E27FC236}">
                  <a16:creationId xmlns:a16="http://schemas.microsoft.com/office/drawing/2014/main" id="{8C24F692-37D1-4F6A-A492-357ACF40E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1581"/>
              <a:ext cx="0" cy="75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2" name="Line 247">
              <a:extLst>
                <a:ext uri="{FF2B5EF4-FFF2-40B4-BE49-F238E27FC236}">
                  <a16:creationId xmlns:a16="http://schemas.microsoft.com/office/drawing/2014/main" id="{55788F69-2BBE-4504-9D48-A18EB056B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1623"/>
              <a:ext cx="75" cy="0"/>
            </a:xfrm>
            <a:prstGeom prst="line">
              <a:avLst/>
            </a:prstGeom>
            <a:noFill/>
            <a:ln w="57150">
              <a:solidFill>
                <a:schemeClr val="accent4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3" name="Group 240">
            <a:extLst>
              <a:ext uri="{FF2B5EF4-FFF2-40B4-BE49-F238E27FC236}">
                <a16:creationId xmlns:a16="http://schemas.microsoft.com/office/drawing/2014/main" id="{412DCBB6-073F-4111-8454-ED7C24D45ADD}"/>
              </a:ext>
            </a:extLst>
          </p:cNvPr>
          <p:cNvGrpSpPr>
            <a:grpSpLocks/>
          </p:cNvGrpSpPr>
          <p:nvPr/>
        </p:nvGrpSpPr>
        <p:grpSpPr bwMode="auto">
          <a:xfrm>
            <a:off x="10685664" y="1903763"/>
            <a:ext cx="666754" cy="644417"/>
            <a:chOff x="1846" y="1409"/>
            <a:chExt cx="194" cy="179"/>
          </a:xfrm>
          <a:effectLst/>
        </p:grpSpPr>
        <p:sp>
          <p:nvSpPr>
            <p:cNvPr id="184" name="Oval 241">
              <a:extLst>
                <a:ext uri="{FF2B5EF4-FFF2-40B4-BE49-F238E27FC236}">
                  <a16:creationId xmlns:a16="http://schemas.microsoft.com/office/drawing/2014/main" id="{4841C359-E816-4353-B1E7-366BDD958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460"/>
              <a:ext cx="140" cy="128"/>
            </a:xfrm>
            <a:prstGeom prst="ellipse">
              <a:avLst/>
            </a:prstGeom>
            <a:noFill/>
            <a:ln w="57150">
              <a:solidFill>
                <a:schemeClr val="accent4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5" name="Line 242">
              <a:extLst>
                <a:ext uri="{FF2B5EF4-FFF2-40B4-BE49-F238E27FC236}">
                  <a16:creationId xmlns:a16="http://schemas.microsoft.com/office/drawing/2014/main" id="{8617F6EF-A121-4770-9B6E-D3FB4AD37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" y="1409"/>
              <a:ext cx="81" cy="70"/>
            </a:xfrm>
            <a:prstGeom prst="line">
              <a:avLst/>
            </a:prstGeom>
            <a:noFill/>
            <a:ln w="57150">
              <a:solidFill>
                <a:schemeClr val="accent4">
                  <a:lumMod val="50000"/>
                </a:schemeClr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6" name="Retângulo 185">
            <a:extLst>
              <a:ext uri="{FF2B5EF4-FFF2-40B4-BE49-F238E27FC236}">
                <a16:creationId xmlns:a16="http://schemas.microsoft.com/office/drawing/2014/main" id="{50D1A44C-993C-4A62-834A-B2C8D0A836E8}"/>
              </a:ext>
            </a:extLst>
          </p:cNvPr>
          <p:cNvSpPr/>
          <p:nvPr/>
        </p:nvSpPr>
        <p:spPr>
          <a:xfrm>
            <a:off x="11589099" y="2058859"/>
            <a:ext cx="2007595" cy="548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G Ê N E R O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E97858CD-A222-4000-BE8D-BE89EB2925ED}"/>
              </a:ext>
            </a:extLst>
          </p:cNvPr>
          <p:cNvSpPr txBox="1"/>
          <p:nvPr/>
        </p:nvSpPr>
        <p:spPr>
          <a:xfrm>
            <a:off x="433280" y="2464965"/>
            <a:ext cx="4106587" cy="700567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Média da importância da área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9,3</a:t>
            </a:r>
            <a:endParaRPr lang="pt-BR" b="1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9" name="Título 2">
            <a:extLst>
              <a:ext uri="{FF2B5EF4-FFF2-40B4-BE49-F238E27FC236}">
                <a16:creationId xmlns:a16="http://schemas.microsoft.com/office/drawing/2014/main" id="{989D92CC-68C7-44EB-886F-22666D8298EC}"/>
              </a:ext>
            </a:extLst>
          </p:cNvPr>
          <p:cNvSpPr txBox="1">
            <a:spLocks/>
          </p:cNvSpPr>
          <p:nvPr/>
        </p:nvSpPr>
        <p:spPr>
          <a:xfrm>
            <a:off x="2142917" y="306575"/>
            <a:ext cx="12861703" cy="12226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144402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22010" algn="l" defTabSz="7220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444020" algn="l" defTabSz="7220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2166031" algn="l" defTabSz="7220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888041" algn="l" defTabSz="72201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3610051" algn="l" defTabSz="14440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4332061" algn="l" defTabSz="14440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5054072" algn="l" defTabSz="14440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5776082" algn="l" defTabSz="144402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pt-BR" dirty="0"/>
              <a:t>Como em outras áreas, nota-se alto grau de importância a ser empregado pelo Governo Federal ao Transporte Público; Mais uma vez as mulheres atribuem maior proporção de notas 9 e 10 do que os homens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C9D0D798-630F-4046-A8D4-ADFB92B651BE}"/>
              </a:ext>
            </a:extLst>
          </p:cNvPr>
          <p:cNvSpPr txBox="1"/>
          <p:nvPr/>
        </p:nvSpPr>
        <p:spPr>
          <a:xfrm>
            <a:off x="15100969" y="4259928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4pp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771A983-D399-466B-AB07-6E8F867DA971}"/>
              </a:ext>
            </a:extLst>
          </p:cNvPr>
          <p:cNvSpPr txBox="1"/>
          <p:nvPr/>
        </p:nvSpPr>
        <p:spPr>
          <a:xfrm>
            <a:off x="15096541" y="5668749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6pp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B4AFA399-4914-4A09-8D86-9B6CA74FDFFC}"/>
              </a:ext>
            </a:extLst>
          </p:cNvPr>
          <p:cNvSpPr txBox="1"/>
          <p:nvPr/>
        </p:nvSpPr>
        <p:spPr>
          <a:xfrm>
            <a:off x="15100969" y="6992052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6pp</a:t>
            </a:r>
          </a:p>
        </p:txBody>
      </p:sp>
    </p:spTree>
    <p:extLst>
      <p:ext uri="{BB962C8B-B14F-4D97-AF65-F5344CB8AC3E}">
        <p14:creationId xmlns:p14="http://schemas.microsoft.com/office/powerpoint/2010/main" val="937359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20172-5523-4361-82BF-96A41597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0" y="3858596"/>
            <a:ext cx="6279814" cy="1701641"/>
          </a:xfrm>
        </p:spPr>
        <p:txBody>
          <a:bodyPr/>
          <a:lstStyle/>
          <a:p>
            <a:r>
              <a:rPr lang="pt-BR" dirty="0"/>
              <a:t>IGUALDADE ENTRE </a:t>
            </a:r>
            <a:r>
              <a:rPr lang="pt-BR" dirty="0">
                <a:solidFill>
                  <a:srgbClr val="3EB5E5"/>
                </a:solidFill>
              </a:rPr>
              <a:t>HOMENS</a:t>
            </a:r>
            <a:r>
              <a:rPr lang="pt-BR" dirty="0"/>
              <a:t> E </a:t>
            </a:r>
            <a:r>
              <a:rPr lang="pt-BR" dirty="0">
                <a:solidFill>
                  <a:srgbClr val="9D5EAF"/>
                </a:solidFill>
              </a:rPr>
              <a:t>MULHERES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4A946CC-5330-46A6-BF0A-419428BE8D19}"/>
              </a:ext>
            </a:extLst>
          </p:cNvPr>
          <p:cNvGrpSpPr/>
          <p:nvPr/>
        </p:nvGrpSpPr>
        <p:grpSpPr>
          <a:xfrm>
            <a:off x="11894104" y="5560237"/>
            <a:ext cx="1335978" cy="1267265"/>
            <a:chOff x="441960" y="1579749"/>
            <a:chExt cx="1005840" cy="95410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B32F3B6-4B1E-412F-AD11-DC69126FC926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BF51FCE-0F55-45AD-80C8-ED9A396B9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050" y="1712458"/>
              <a:ext cx="729180" cy="729180"/>
            </a:xfrm>
            <a:prstGeom prst="rect">
              <a:avLst/>
            </a:prstGeom>
          </p:spPr>
        </p:pic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5C6698AA-D52F-4E88-B5E2-84E80BF33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6" t="4744" r="7248" b="76127"/>
          <a:stretch/>
        </p:blipFill>
        <p:spPr>
          <a:xfrm>
            <a:off x="4974771" y="5077320"/>
            <a:ext cx="1118827" cy="35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0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Agrupar 68">
            <a:extLst>
              <a:ext uri="{FF2B5EF4-FFF2-40B4-BE49-F238E27FC236}">
                <a16:creationId xmlns:a16="http://schemas.microsoft.com/office/drawing/2014/main" id="{151AE938-888E-45D1-AA43-39B2DFEDFD33}"/>
              </a:ext>
            </a:extLst>
          </p:cNvPr>
          <p:cNvGrpSpPr/>
          <p:nvPr/>
        </p:nvGrpSpPr>
        <p:grpSpPr>
          <a:xfrm>
            <a:off x="273604" y="302437"/>
            <a:ext cx="1335978" cy="1267265"/>
            <a:chOff x="441960" y="1579749"/>
            <a:chExt cx="1005840" cy="95410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8F13ABC8-BAFC-440C-9B19-6AF623208B8A}"/>
                </a:ext>
              </a:extLst>
            </p:cNvPr>
            <p:cNvSpPr/>
            <p:nvPr/>
          </p:nvSpPr>
          <p:spPr>
            <a:xfrm>
              <a:off x="441960" y="1579749"/>
              <a:ext cx="1005840" cy="954107"/>
            </a:xfrm>
            <a:prstGeom prst="ellipse">
              <a:avLst/>
            </a:prstGeom>
            <a:gradFill>
              <a:gsLst>
                <a:gs pos="0">
                  <a:srgbClr val="897AE3"/>
                </a:gs>
                <a:gs pos="33000">
                  <a:srgbClr val="97A5EE"/>
                </a:gs>
                <a:gs pos="65000">
                  <a:srgbClr val="4080C7"/>
                </a:gs>
                <a:gs pos="100000">
                  <a:srgbClr val="35CBFE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1" name="Imagem 70">
              <a:extLst>
                <a:ext uri="{FF2B5EF4-FFF2-40B4-BE49-F238E27FC236}">
                  <a16:creationId xmlns:a16="http://schemas.microsoft.com/office/drawing/2014/main" id="{10D19107-EAA8-4ADF-8FD4-B12BF26CC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050" y="1712458"/>
              <a:ext cx="729180" cy="729180"/>
            </a:xfrm>
            <a:prstGeom prst="rect">
              <a:avLst/>
            </a:prstGeom>
          </p:spPr>
        </p:pic>
      </p:grpSp>
      <p:sp>
        <p:nvSpPr>
          <p:cNvPr id="72" name="Retângulo de cantos arredondados 17">
            <a:extLst>
              <a:ext uri="{FF2B5EF4-FFF2-40B4-BE49-F238E27FC236}">
                <a16:creationId xmlns:a16="http://schemas.microsoft.com/office/drawing/2014/main" id="{21B3B693-DFC9-4099-89A1-A08B2768BB97}"/>
              </a:ext>
            </a:extLst>
          </p:cNvPr>
          <p:cNvSpPr/>
          <p:nvPr/>
        </p:nvSpPr>
        <p:spPr>
          <a:xfrm>
            <a:off x="220584" y="3224547"/>
            <a:ext cx="15898590" cy="14488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3" name="Retângulo de cantos arredondados 17">
            <a:extLst>
              <a:ext uri="{FF2B5EF4-FFF2-40B4-BE49-F238E27FC236}">
                <a16:creationId xmlns:a16="http://schemas.microsoft.com/office/drawing/2014/main" id="{B7C66F24-9AD2-4EAB-B774-DC9173BC39C0}"/>
              </a:ext>
            </a:extLst>
          </p:cNvPr>
          <p:cNvSpPr/>
          <p:nvPr/>
        </p:nvSpPr>
        <p:spPr>
          <a:xfrm>
            <a:off x="220584" y="6450500"/>
            <a:ext cx="15898590" cy="1448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52" tIns="72576" rIns="145152" bIns="72576"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74" name="Gráfico 73">
            <a:extLst>
              <a:ext uri="{FF2B5EF4-FFF2-40B4-BE49-F238E27FC236}">
                <a16:creationId xmlns:a16="http://schemas.microsoft.com/office/drawing/2014/main" id="{46500DCA-890E-4C50-8F3E-8DB179E0F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60552"/>
              </p:ext>
            </p:extLst>
          </p:nvPr>
        </p:nvGraphicFramePr>
        <p:xfrm>
          <a:off x="113516" y="2716495"/>
          <a:ext cx="5831253" cy="562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CaixaDeTexto 81">
            <a:extLst>
              <a:ext uri="{FF2B5EF4-FFF2-40B4-BE49-F238E27FC236}">
                <a16:creationId xmlns:a16="http://schemas.microsoft.com/office/drawing/2014/main" id="{7A777899-C20F-487E-9D41-B12FF0516FA8}"/>
              </a:ext>
            </a:extLst>
          </p:cNvPr>
          <p:cNvSpPr txBox="1"/>
          <p:nvPr/>
        </p:nvSpPr>
        <p:spPr>
          <a:xfrm>
            <a:off x="10659513" y="7911074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homens (953)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CE31FA52-DD9D-4A30-8603-55AFBBD09F2B}"/>
              </a:ext>
            </a:extLst>
          </p:cNvPr>
          <p:cNvSpPr txBox="1"/>
          <p:nvPr/>
        </p:nvSpPr>
        <p:spPr>
          <a:xfrm>
            <a:off x="13197698" y="7911074"/>
            <a:ext cx="198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mulheres (1049)</a:t>
            </a:r>
          </a:p>
        </p:txBody>
      </p:sp>
      <p:graphicFrame>
        <p:nvGraphicFramePr>
          <p:cNvPr id="85" name="Tabela 84">
            <a:extLst>
              <a:ext uri="{FF2B5EF4-FFF2-40B4-BE49-F238E27FC236}">
                <a16:creationId xmlns:a16="http://schemas.microsoft.com/office/drawing/2014/main" id="{AB47B7A8-A0A8-468A-A229-032979F02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91250"/>
              </p:ext>
            </p:extLst>
          </p:nvPr>
        </p:nvGraphicFramePr>
        <p:xfrm>
          <a:off x="5950680" y="3291937"/>
          <a:ext cx="10168497" cy="4585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833">
                  <a:extLst>
                    <a:ext uri="{9D8B030D-6E8A-4147-A177-3AD203B41FA5}">
                      <a16:colId xmlns:a16="http://schemas.microsoft.com/office/drawing/2014/main" val="1779811399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34408632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2612013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2072067937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3741610425"/>
                    </a:ext>
                  </a:extLst>
                </a:gridCol>
                <a:gridCol w="1129833">
                  <a:extLst>
                    <a:ext uri="{9D8B030D-6E8A-4147-A177-3AD203B41FA5}">
                      <a16:colId xmlns:a16="http://schemas.microsoft.com/office/drawing/2014/main" val="1331155895"/>
                    </a:ext>
                  </a:extLst>
                </a:gridCol>
              </a:tblGrid>
              <a:tr h="15284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4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84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22020" rtl="0" eaLnBrk="1" fontAlgn="ctr" latinLnBrk="0" hangingPunct="1"/>
                      <a:r>
                        <a:rPr lang="pt-BR" sz="2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6" name="Agrupar 85">
            <a:extLst>
              <a:ext uri="{FF2B5EF4-FFF2-40B4-BE49-F238E27FC236}">
                <a16:creationId xmlns:a16="http://schemas.microsoft.com/office/drawing/2014/main" id="{E4D235C1-AFC6-4723-A63E-68CD0350203D}"/>
              </a:ext>
            </a:extLst>
          </p:cNvPr>
          <p:cNvGrpSpPr/>
          <p:nvPr/>
        </p:nvGrpSpPr>
        <p:grpSpPr>
          <a:xfrm>
            <a:off x="5947210" y="2604285"/>
            <a:ext cx="3394237" cy="683335"/>
            <a:chOff x="5947210" y="2604285"/>
            <a:chExt cx="3394237" cy="683335"/>
          </a:xfrm>
        </p:grpSpPr>
        <p:grpSp>
          <p:nvGrpSpPr>
            <p:cNvPr id="87" name="Grupo 78">
              <a:extLst>
                <a:ext uri="{FF2B5EF4-FFF2-40B4-BE49-F238E27FC236}">
                  <a16:creationId xmlns:a16="http://schemas.microsoft.com/office/drawing/2014/main" id="{896307ED-F2EA-45EC-B8F0-D29B8EA4A3B0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99" name="Retângulo com Único Canto Aparado e Arredondado 79">
                <a:extLst>
                  <a:ext uri="{FF2B5EF4-FFF2-40B4-BE49-F238E27FC236}">
                    <a16:creationId xmlns:a16="http://schemas.microsoft.com/office/drawing/2014/main" id="{D32E847E-A0E7-448F-9D71-6B7345AD1F2D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0" name="Triângulo isósceles 99">
                <a:extLst>
                  <a:ext uri="{FF2B5EF4-FFF2-40B4-BE49-F238E27FC236}">
                    <a16:creationId xmlns:a16="http://schemas.microsoft.com/office/drawing/2014/main" id="{6DBC2F8A-8F23-4B4C-884A-117E0E294D48}"/>
                  </a:ext>
                </a:extLst>
              </p:cNvPr>
              <p:cNvSpPr/>
              <p:nvPr/>
            </p:nvSpPr>
            <p:spPr>
              <a:xfrm rot="8434028">
                <a:off x="2866555" y="1760719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1" name="Triângulo isósceles 100">
                <a:extLst>
                  <a:ext uri="{FF2B5EF4-FFF2-40B4-BE49-F238E27FC236}">
                    <a16:creationId xmlns:a16="http://schemas.microsoft.com/office/drawing/2014/main" id="{AE14EFC6-F13F-43F4-92C9-D72EB6466381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8" name="Grupo 70">
              <a:extLst>
                <a:ext uri="{FF2B5EF4-FFF2-40B4-BE49-F238E27FC236}">
                  <a16:creationId xmlns:a16="http://schemas.microsoft.com/office/drawing/2014/main" id="{74BFCDE6-D6C0-4C1C-8F80-06C178496D4E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96" name="Retângulo com Único Canto Aparado e Arredondado 71">
                <a:extLst>
                  <a:ext uri="{FF2B5EF4-FFF2-40B4-BE49-F238E27FC236}">
                    <a16:creationId xmlns:a16="http://schemas.microsoft.com/office/drawing/2014/main" id="{E45D221E-0EF4-4C04-8EDA-5D65D6FED1EB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7" name="Triângulo isósceles 96">
                <a:extLst>
                  <a:ext uri="{FF2B5EF4-FFF2-40B4-BE49-F238E27FC236}">
                    <a16:creationId xmlns:a16="http://schemas.microsoft.com/office/drawing/2014/main" id="{033D154A-19DA-4CF4-9F28-C346CEE1E8A8}"/>
                  </a:ext>
                </a:extLst>
              </p:cNvPr>
              <p:cNvSpPr/>
              <p:nvPr/>
            </p:nvSpPr>
            <p:spPr>
              <a:xfrm rot="8434028">
                <a:off x="2847935" y="1764932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8" name="Triângulo isósceles 97">
                <a:extLst>
                  <a:ext uri="{FF2B5EF4-FFF2-40B4-BE49-F238E27FC236}">
                    <a16:creationId xmlns:a16="http://schemas.microsoft.com/office/drawing/2014/main" id="{4D8D5B33-BFDD-4363-AB49-6EFFB5EFEBCD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89" name="Grupo 74">
              <a:extLst>
                <a:ext uri="{FF2B5EF4-FFF2-40B4-BE49-F238E27FC236}">
                  <a16:creationId xmlns:a16="http://schemas.microsoft.com/office/drawing/2014/main" id="{205512F3-71F9-4BA9-B2A0-AFC1906CC7CC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93" name="Retângulo com Único Canto Aparado e Arredondado 75">
                <a:extLst>
                  <a:ext uri="{FF2B5EF4-FFF2-40B4-BE49-F238E27FC236}">
                    <a16:creationId xmlns:a16="http://schemas.microsoft.com/office/drawing/2014/main" id="{A0AD86AF-AB33-4BE3-8CF3-DC39F80B7B01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4" name="Triângulo isósceles 93">
                <a:extLst>
                  <a:ext uri="{FF2B5EF4-FFF2-40B4-BE49-F238E27FC236}">
                    <a16:creationId xmlns:a16="http://schemas.microsoft.com/office/drawing/2014/main" id="{6A0402B7-99B4-4EE3-BB13-72ABA4C6EA0C}"/>
                  </a:ext>
                </a:extLst>
              </p:cNvPr>
              <p:cNvSpPr/>
              <p:nvPr/>
            </p:nvSpPr>
            <p:spPr>
              <a:xfrm rot="8434028">
                <a:off x="2852591" y="1769147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5" name="Triângulo isósceles 94">
                <a:extLst>
                  <a:ext uri="{FF2B5EF4-FFF2-40B4-BE49-F238E27FC236}">
                    <a16:creationId xmlns:a16="http://schemas.microsoft.com/office/drawing/2014/main" id="{1A95052C-712B-484C-8B82-494F861B5318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0" name="Retângulo 89">
              <a:extLst>
                <a:ext uri="{FF2B5EF4-FFF2-40B4-BE49-F238E27FC236}">
                  <a16:creationId xmlns:a16="http://schemas.microsoft.com/office/drawing/2014/main" id="{D339A233-25AC-45AA-AA1C-5067ACF6C27C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91" name="Retângulo 90">
              <a:extLst>
                <a:ext uri="{FF2B5EF4-FFF2-40B4-BE49-F238E27FC236}">
                  <a16:creationId xmlns:a16="http://schemas.microsoft.com/office/drawing/2014/main" id="{8F1160B6-00CE-45A7-936C-96747876C645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92" name="Retângulo 91">
              <a:extLst>
                <a:ext uri="{FF2B5EF4-FFF2-40B4-BE49-F238E27FC236}">
                  <a16:creationId xmlns:a16="http://schemas.microsoft.com/office/drawing/2014/main" id="{ED3B2FE4-4EDD-4B1B-94E3-7D10FC30E5E2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329788D4-39CE-4E56-99AB-47B4580B6556}"/>
              </a:ext>
            </a:extLst>
          </p:cNvPr>
          <p:cNvCxnSpPr>
            <a:cxnSpLocks/>
          </p:cNvCxnSpPr>
          <p:nvPr/>
        </p:nvCxnSpPr>
        <p:spPr>
          <a:xfrm>
            <a:off x="9312419" y="2100368"/>
            <a:ext cx="0" cy="5776910"/>
          </a:xfrm>
          <a:prstGeom prst="line">
            <a:avLst/>
          </a:prstGeom>
          <a:ln w="28575">
            <a:solidFill>
              <a:srgbClr val="83457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01A549E2-D46B-4EA7-B8F0-417A3ABFDCAB}"/>
              </a:ext>
            </a:extLst>
          </p:cNvPr>
          <p:cNvSpPr/>
          <p:nvPr/>
        </p:nvSpPr>
        <p:spPr>
          <a:xfrm>
            <a:off x="6902154" y="2048303"/>
            <a:ext cx="2007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 O T A L</a:t>
            </a:r>
          </a:p>
        </p:txBody>
      </p:sp>
      <p:cxnSp>
        <p:nvCxnSpPr>
          <p:cNvPr id="104" name="Conector reto 103">
            <a:extLst>
              <a:ext uri="{FF2B5EF4-FFF2-40B4-BE49-F238E27FC236}">
                <a16:creationId xmlns:a16="http://schemas.microsoft.com/office/drawing/2014/main" id="{0E08D94D-A9BB-43E3-975D-39992FD7EE7F}"/>
              </a:ext>
            </a:extLst>
          </p:cNvPr>
          <p:cNvCxnSpPr>
            <a:cxnSpLocks/>
          </p:cNvCxnSpPr>
          <p:nvPr/>
        </p:nvCxnSpPr>
        <p:spPr>
          <a:xfrm>
            <a:off x="12705930" y="2534196"/>
            <a:ext cx="0" cy="5343082"/>
          </a:xfrm>
          <a:prstGeom prst="line">
            <a:avLst/>
          </a:prstGeom>
          <a:ln w="28575">
            <a:solidFill>
              <a:srgbClr val="834577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9607F52-24E7-49CA-80F5-BABB75E9297F}"/>
              </a:ext>
            </a:extLst>
          </p:cNvPr>
          <p:cNvSpPr txBox="1"/>
          <p:nvPr/>
        </p:nvSpPr>
        <p:spPr>
          <a:xfrm>
            <a:off x="7219362" y="7911074"/>
            <a:ext cx="1865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total (2002)</a:t>
            </a:r>
          </a:p>
        </p:txBody>
      </p:sp>
      <p:grpSp>
        <p:nvGrpSpPr>
          <p:cNvPr id="144" name="Agrupar 143">
            <a:extLst>
              <a:ext uri="{FF2B5EF4-FFF2-40B4-BE49-F238E27FC236}">
                <a16:creationId xmlns:a16="http://schemas.microsoft.com/office/drawing/2014/main" id="{AF40498A-AD45-4E91-8AAA-7DE3FE61B589}"/>
              </a:ext>
            </a:extLst>
          </p:cNvPr>
          <p:cNvGrpSpPr/>
          <p:nvPr/>
        </p:nvGrpSpPr>
        <p:grpSpPr>
          <a:xfrm>
            <a:off x="9346400" y="2604285"/>
            <a:ext cx="3394237" cy="683335"/>
            <a:chOff x="5947210" y="2604285"/>
            <a:chExt cx="3394237" cy="683335"/>
          </a:xfrm>
        </p:grpSpPr>
        <p:grpSp>
          <p:nvGrpSpPr>
            <p:cNvPr id="145" name="Grupo 78">
              <a:extLst>
                <a:ext uri="{FF2B5EF4-FFF2-40B4-BE49-F238E27FC236}">
                  <a16:creationId xmlns:a16="http://schemas.microsoft.com/office/drawing/2014/main" id="{CA739C43-DDCA-43BD-B4AB-6D6E1924A62E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57" name="Retângulo com Único Canto Aparado e Arredondado 79">
                <a:extLst>
                  <a:ext uri="{FF2B5EF4-FFF2-40B4-BE49-F238E27FC236}">
                    <a16:creationId xmlns:a16="http://schemas.microsoft.com/office/drawing/2014/main" id="{585860C7-3AA4-4BB6-B589-D2D642484321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8" name="Triângulo isósceles 157">
                <a:extLst>
                  <a:ext uri="{FF2B5EF4-FFF2-40B4-BE49-F238E27FC236}">
                    <a16:creationId xmlns:a16="http://schemas.microsoft.com/office/drawing/2014/main" id="{EB9E8752-2349-419B-8AEF-CC8F0B532E34}"/>
                  </a:ext>
                </a:extLst>
              </p:cNvPr>
              <p:cNvSpPr/>
              <p:nvPr/>
            </p:nvSpPr>
            <p:spPr>
              <a:xfrm rot="8434028">
                <a:off x="2857246" y="1769147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9" name="Triângulo isósceles 158">
                <a:extLst>
                  <a:ext uri="{FF2B5EF4-FFF2-40B4-BE49-F238E27FC236}">
                    <a16:creationId xmlns:a16="http://schemas.microsoft.com/office/drawing/2014/main" id="{67120C36-D857-4AAB-83B5-1AE878CE67E4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46" name="Grupo 70">
              <a:extLst>
                <a:ext uri="{FF2B5EF4-FFF2-40B4-BE49-F238E27FC236}">
                  <a16:creationId xmlns:a16="http://schemas.microsoft.com/office/drawing/2014/main" id="{C2C60F67-760F-496E-9838-B41A6B7A83DF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154" name="Retângulo com Único Canto Aparado e Arredondado 71">
                <a:extLst>
                  <a:ext uri="{FF2B5EF4-FFF2-40B4-BE49-F238E27FC236}">
                    <a16:creationId xmlns:a16="http://schemas.microsoft.com/office/drawing/2014/main" id="{95CADB6B-137E-4E22-8B4D-63A0E2ECC4C5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5" name="Triângulo isósceles 154">
                <a:extLst>
                  <a:ext uri="{FF2B5EF4-FFF2-40B4-BE49-F238E27FC236}">
                    <a16:creationId xmlns:a16="http://schemas.microsoft.com/office/drawing/2014/main" id="{11F4FAA7-1E7D-4633-8717-A91E8F556052}"/>
                  </a:ext>
                </a:extLst>
              </p:cNvPr>
              <p:cNvSpPr/>
              <p:nvPr/>
            </p:nvSpPr>
            <p:spPr>
              <a:xfrm rot="8434028">
                <a:off x="2847935" y="1764932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6" name="Triângulo isósceles 155">
                <a:extLst>
                  <a:ext uri="{FF2B5EF4-FFF2-40B4-BE49-F238E27FC236}">
                    <a16:creationId xmlns:a16="http://schemas.microsoft.com/office/drawing/2014/main" id="{BDF30DB7-0339-42F5-B209-5C7AF90D6B09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47" name="Grupo 74">
              <a:extLst>
                <a:ext uri="{FF2B5EF4-FFF2-40B4-BE49-F238E27FC236}">
                  <a16:creationId xmlns:a16="http://schemas.microsoft.com/office/drawing/2014/main" id="{CE711C8C-C15F-4C3C-9220-DED06CFFE5E3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151" name="Retângulo com Único Canto Aparado e Arredondado 75">
                <a:extLst>
                  <a:ext uri="{FF2B5EF4-FFF2-40B4-BE49-F238E27FC236}">
                    <a16:creationId xmlns:a16="http://schemas.microsoft.com/office/drawing/2014/main" id="{52C6A0EF-AB46-483F-B8AF-DB5C895707E7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2" name="Triângulo isósceles 151">
                <a:extLst>
                  <a:ext uri="{FF2B5EF4-FFF2-40B4-BE49-F238E27FC236}">
                    <a16:creationId xmlns:a16="http://schemas.microsoft.com/office/drawing/2014/main" id="{E62F582C-2A86-47AC-8346-EF337C9A23A8}"/>
                  </a:ext>
                </a:extLst>
              </p:cNvPr>
              <p:cNvSpPr/>
              <p:nvPr/>
            </p:nvSpPr>
            <p:spPr>
              <a:xfrm rot="8434028">
                <a:off x="2852591" y="1769147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53" name="Triângulo isósceles 152">
                <a:extLst>
                  <a:ext uri="{FF2B5EF4-FFF2-40B4-BE49-F238E27FC236}">
                    <a16:creationId xmlns:a16="http://schemas.microsoft.com/office/drawing/2014/main" id="{E75B323C-79F5-4C84-A699-3653329924E4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48" name="Retângulo 147">
              <a:extLst>
                <a:ext uri="{FF2B5EF4-FFF2-40B4-BE49-F238E27FC236}">
                  <a16:creationId xmlns:a16="http://schemas.microsoft.com/office/drawing/2014/main" id="{24ABD62F-9DD1-4AC2-B7AF-AAD0D6D2F030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49" name="Retângulo 148">
              <a:extLst>
                <a:ext uri="{FF2B5EF4-FFF2-40B4-BE49-F238E27FC236}">
                  <a16:creationId xmlns:a16="http://schemas.microsoft.com/office/drawing/2014/main" id="{98DAF059-028B-427C-B2EF-20F027E3CA1D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50" name="Retângulo 149">
              <a:extLst>
                <a:ext uri="{FF2B5EF4-FFF2-40B4-BE49-F238E27FC236}">
                  <a16:creationId xmlns:a16="http://schemas.microsoft.com/office/drawing/2014/main" id="{E0AEC63C-E0E3-4CBC-91D0-25B70917B30F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D40092EC-F44A-43DC-BA2B-3CD45D158273}"/>
              </a:ext>
            </a:extLst>
          </p:cNvPr>
          <p:cNvGrpSpPr/>
          <p:nvPr/>
        </p:nvGrpSpPr>
        <p:grpSpPr>
          <a:xfrm>
            <a:off x="12724940" y="2604285"/>
            <a:ext cx="3394237" cy="683335"/>
            <a:chOff x="5947210" y="2604285"/>
            <a:chExt cx="3394237" cy="683335"/>
          </a:xfrm>
        </p:grpSpPr>
        <p:grpSp>
          <p:nvGrpSpPr>
            <p:cNvPr id="161" name="Grupo 78">
              <a:extLst>
                <a:ext uri="{FF2B5EF4-FFF2-40B4-BE49-F238E27FC236}">
                  <a16:creationId xmlns:a16="http://schemas.microsoft.com/office/drawing/2014/main" id="{EA2D16E3-755C-45C2-90A5-21BD80B24279}"/>
                </a:ext>
              </a:extLst>
            </p:cNvPr>
            <p:cNvGrpSpPr/>
            <p:nvPr/>
          </p:nvGrpSpPr>
          <p:grpSpPr>
            <a:xfrm>
              <a:off x="5947210" y="2604295"/>
              <a:ext cx="1064014" cy="651048"/>
              <a:chOff x="2843808" y="1700808"/>
              <a:chExt cx="1039922" cy="576064"/>
            </a:xfrm>
          </p:grpSpPr>
          <p:sp>
            <p:nvSpPr>
              <p:cNvPr id="173" name="Retângulo com Único Canto Aparado e Arredondado 79">
                <a:extLst>
                  <a:ext uri="{FF2B5EF4-FFF2-40B4-BE49-F238E27FC236}">
                    <a16:creationId xmlns:a16="http://schemas.microsoft.com/office/drawing/2014/main" id="{5726DCD4-D73F-4A83-ABAD-1BD49BF81BA2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4" name="Triângulo isósceles 173">
                <a:extLst>
                  <a:ext uri="{FF2B5EF4-FFF2-40B4-BE49-F238E27FC236}">
                    <a16:creationId xmlns:a16="http://schemas.microsoft.com/office/drawing/2014/main" id="{69171C89-8C68-450E-BA98-684963EB6B07}"/>
                  </a:ext>
                </a:extLst>
              </p:cNvPr>
              <p:cNvSpPr/>
              <p:nvPr/>
            </p:nvSpPr>
            <p:spPr>
              <a:xfrm rot="8434028">
                <a:off x="2857246" y="1769147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5" name="Triângulo isósceles 174">
                <a:extLst>
                  <a:ext uri="{FF2B5EF4-FFF2-40B4-BE49-F238E27FC236}">
                    <a16:creationId xmlns:a16="http://schemas.microsoft.com/office/drawing/2014/main" id="{95503DE5-ED39-4E58-9339-AAF43500A639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162" name="Grupo 70">
              <a:extLst>
                <a:ext uri="{FF2B5EF4-FFF2-40B4-BE49-F238E27FC236}">
                  <a16:creationId xmlns:a16="http://schemas.microsoft.com/office/drawing/2014/main" id="{86361F96-C05E-4EA0-834A-CF966A5AE395}"/>
                </a:ext>
              </a:extLst>
            </p:cNvPr>
            <p:cNvGrpSpPr/>
            <p:nvPr/>
          </p:nvGrpSpPr>
          <p:grpSpPr>
            <a:xfrm>
              <a:off x="8198242" y="2604287"/>
              <a:ext cx="1064014" cy="651047"/>
              <a:chOff x="2843808" y="1700808"/>
              <a:chExt cx="1039922" cy="576064"/>
            </a:xfrm>
          </p:grpSpPr>
          <p:sp>
            <p:nvSpPr>
              <p:cNvPr id="170" name="Retângulo com Único Canto Aparado e Arredondado 71">
                <a:extLst>
                  <a:ext uri="{FF2B5EF4-FFF2-40B4-BE49-F238E27FC236}">
                    <a16:creationId xmlns:a16="http://schemas.microsoft.com/office/drawing/2014/main" id="{96612E12-FC9B-4C0F-953B-B258BFFB6CA2}"/>
                  </a:ext>
                </a:extLst>
              </p:cNvPr>
              <p:cNvSpPr/>
              <p:nvPr/>
            </p:nvSpPr>
            <p:spPr>
              <a:xfrm flipH="1">
                <a:off x="2843808" y="1700808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1" name="Triângulo isósceles 170">
                <a:extLst>
                  <a:ext uri="{FF2B5EF4-FFF2-40B4-BE49-F238E27FC236}">
                    <a16:creationId xmlns:a16="http://schemas.microsoft.com/office/drawing/2014/main" id="{30B8B13A-C6A8-4646-A5A9-F8FADFB47409}"/>
                  </a:ext>
                </a:extLst>
              </p:cNvPr>
              <p:cNvSpPr/>
              <p:nvPr/>
            </p:nvSpPr>
            <p:spPr>
              <a:xfrm rot="8434028">
                <a:off x="2847935" y="1764932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2" name="Triângulo isósceles 171">
                <a:extLst>
                  <a:ext uri="{FF2B5EF4-FFF2-40B4-BE49-F238E27FC236}">
                    <a16:creationId xmlns:a16="http://schemas.microsoft.com/office/drawing/2014/main" id="{E2AB8000-76BA-4E72-8C1C-F216CDAFEF52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3" name="Grupo 74">
              <a:extLst>
                <a:ext uri="{FF2B5EF4-FFF2-40B4-BE49-F238E27FC236}">
                  <a16:creationId xmlns:a16="http://schemas.microsoft.com/office/drawing/2014/main" id="{5F12A124-53C2-41A8-A374-920B8CF30E65}"/>
                </a:ext>
              </a:extLst>
            </p:cNvPr>
            <p:cNvGrpSpPr/>
            <p:nvPr/>
          </p:nvGrpSpPr>
          <p:grpSpPr>
            <a:xfrm>
              <a:off x="7072726" y="2604285"/>
              <a:ext cx="1064014" cy="651046"/>
              <a:chOff x="2843808" y="1700809"/>
              <a:chExt cx="1039922" cy="576064"/>
            </a:xfrm>
          </p:grpSpPr>
          <p:sp>
            <p:nvSpPr>
              <p:cNvPr id="167" name="Retângulo com Único Canto Aparado e Arredondado 75">
                <a:extLst>
                  <a:ext uri="{FF2B5EF4-FFF2-40B4-BE49-F238E27FC236}">
                    <a16:creationId xmlns:a16="http://schemas.microsoft.com/office/drawing/2014/main" id="{644136DF-0AF3-4ECC-8886-A40FF530C6F3}"/>
                  </a:ext>
                </a:extLst>
              </p:cNvPr>
              <p:cNvSpPr/>
              <p:nvPr/>
            </p:nvSpPr>
            <p:spPr>
              <a:xfrm flipH="1">
                <a:off x="2843808" y="1700809"/>
                <a:ext cx="1039922" cy="576064"/>
              </a:xfrm>
              <a:prstGeom prst="snipRoundRect">
                <a:avLst>
                  <a:gd name="adj1" fmla="val 0"/>
                  <a:gd name="adj2" fmla="val 34848"/>
                </a:avLst>
              </a:prstGeom>
              <a:solidFill>
                <a:srgbClr val="8345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8" name="Triângulo isósceles 167">
                <a:extLst>
                  <a:ext uri="{FF2B5EF4-FFF2-40B4-BE49-F238E27FC236}">
                    <a16:creationId xmlns:a16="http://schemas.microsoft.com/office/drawing/2014/main" id="{76BC6080-312E-42DA-BDBB-4F28A4590E3F}"/>
                  </a:ext>
                </a:extLst>
              </p:cNvPr>
              <p:cNvSpPr/>
              <p:nvPr/>
            </p:nvSpPr>
            <p:spPr>
              <a:xfrm rot="8434028">
                <a:off x="2852591" y="1769147"/>
                <a:ext cx="224125" cy="74813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9" name="Triângulo isósceles 168">
                <a:extLst>
                  <a:ext uri="{FF2B5EF4-FFF2-40B4-BE49-F238E27FC236}">
                    <a16:creationId xmlns:a16="http://schemas.microsoft.com/office/drawing/2014/main" id="{B7DF2724-DCAC-4DB6-A833-10E24199127B}"/>
                  </a:ext>
                </a:extLst>
              </p:cNvPr>
              <p:cNvSpPr/>
              <p:nvPr/>
            </p:nvSpPr>
            <p:spPr>
              <a:xfrm rot="5400000">
                <a:off x="2843809" y="1800096"/>
                <a:ext cx="288033" cy="288032"/>
              </a:xfrm>
              <a:prstGeom prst="triangle">
                <a:avLst/>
              </a:prstGeom>
              <a:solidFill>
                <a:srgbClr val="532B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4" name="Retângulo 163">
              <a:extLst>
                <a:ext uri="{FF2B5EF4-FFF2-40B4-BE49-F238E27FC236}">
                  <a16:creationId xmlns:a16="http://schemas.microsoft.com/office/drawing/2014/main" id="{69716BC5-9404-483A-B954-E3818D6CA124}"/>
                </a:ext>
              </a:extLst>
            </p:cNvPr>
            <p:cNvSpPr/>
            <p:nvPr/>
          </p:nvSpPr>
          <p:spPr>
            <a:xfrm>
              <a:off x="6097431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1 a 5</a:t>
              </a:r>
            </a:p>
          </p:txBody>
        </p:sp>
        <p:sp>
          <p:nvSpPr>
            <p:cNvPr id="165" name="Retângulo 164">
              <a:extLst>
                <a:ext uri="{FF2B5EF4-FFF2-40B4-BE49-F238E27FC236}">
                  <a16:creationId xmlns:a16="http://schemas.microsoft.com/office/drawing/2014/main" id="{AA6B45A6-6D2F-43B9-9306-CE10CF790CD1}"/>
                </a:ext>
              </a:extLst>
            </p:cNvPr>
            <p:cNvSpPr/>
            <p:nvPr/>
          </p:nvSpPr>
          <p:spPr>
            <a:xfrm>
              <a:off x="7248376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6 a 8</a:t>
              </a:r>
            </a:p>
          </p:txBody>
        </p:sp>
        <p:sp>
          <p:nvSpPr>
            <p:cNvPr id="166" name="Retângulo 165">
              <a:extLst>
                <a:ext uri="{FF2B5EF4-FFF2-40B4-BE49-F238E27FC236}">
                  <a16:creationId xmlns:a16="http://schemas.microsoft.com/office/drawing/2014/main" id="{6CB0BB54-C031-4FBF-A53F-68D4E7522804}"/>
                </a:ext>
              </a:extLst>
            </p:cNvPr>
            <p:cNvSpPr/>
            <p:nvPr/>
          </p:nvSpPr>
          <p:spPr>
            <a:xfrm>
              <a:off x="8369550" y="2661115"/>
              <a:ext cx="971897" cy="6265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pt-BR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% Notas</a:t>
              </a:r>
            </a:p>
            <a:p>
              <a:pPr algn="ctr">
                <a:lnSpc>
                  <a:spcPct val="100000"/>
                </a:lnSpc>
              </a:pPr>
              <a:r>
                <a:rPr lang="pt-BR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itchFamily="34" charset="0"/>
                  <a:cs typeface="Calibri" panose="020F0502020204030204" pitchFamily="34" charset="0"/>
                </a:rPr>
                <a:t>9 a 10</a:t>
              </a:r>
            </a:p>
          </p:txBody>
        </p:sp>
      </p:grpSp>
      <p:grpSp>
        <p:nvGrpSpPr>
          <p:cNvPr id="176" name="Group 244">
            <a:extLst>
              <a:ext uri="{FF2B5EF4-FFF2-40B4-BE49-F238E27FC236}">
                <a16:creationId xmlns:a16="http://schemas.microsoft.com/office/drawing/2014/main" id="{50DC136D-1591-40B1-A379-FA3A59D11159}"/>
              </a:ext>
            </a:extLst>
          </p:cNvPr>
          <p:cNvGrpSpPr>
            <a:grpSpLocks/>
          </p:cNvGrpSpPr>
          <p:nvPr/>
        </p:nvGrpSpPr>
        <p:grpSpPr bwMode="auto">
          <a:xfrm>
            <a:off x="14382463" y="1848740"/>
            <a:ext cx="460758" cy="734417"/>
            <a:chOff x="2311" y="1452"/>
            <a:chExt cx="140" cy="204"/>
          </a:xfrm>
          <a:effectLst/>
        </p:grpSpPr>
        <p:sp>
          <p:nvSpPr>
            <p:cNvPr id="177" name="Oval 245">
              <a:extLst>
                <a:ext uri="{FF2B5EF4-FFF2-40B4-BE49-F238E27FC236}">
                  <a16:creationId xmlns:a16="http://schemas.microsoft.com/office/drawing/2014/main" id="{BB377054-E9E4-4C16-B9E9-878B1293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1452"/>
              <a:ext cx="140" cy="128"/>
            </a:xfrm>
            <a:prstGeom prst="ellipse">
              <a:avLst/>
            </a:prstGeom>
            <a:noFill/>
            <a:ln w="57150">
              <a:solidFill>
                <a:srgbClr val="AF65A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8" name="Line 246">
              <a:extLst>
                <a:ext uri="{FF2B5EF4-FFF2-40B4-BE49-F238E27FC236}">
                  <a16:creationId xmlns:a16="http://schemas.microsoft.com/office/drawing/2014/main" id="{42B3F77D-73FD-4B01-8E61-7D7DACC85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1581"/>
              <a:ext cx="0" cy="75"/>
            </a:xfrm>
            <a:prstGeom prst="line">
              <a:avLst/>
            </a:prstGeom>
            <a:noFill/>
            <a:ln w="57150">
              <a:solidFill>
                <a:srgbClr val="AF65A1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Line 247">
              <a:extLst>
                <a:ext uri="{FF2B5EF4-FFF2-40B4-BE49-F238E27FC236}">
                  <a16:creationId xmlns:a16="http://schemas.microsoft.com/office/drawing/2014/main" id="{0AF87BD2-E014-40B9-8DA3-2DD4FEE84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1623"/>
              <a:ext cx="75" cy="0"/>
            </a:xfrm>
            <a:prstGeom prst="line">
              <a:avLst/>
            </a:prstGeom>
            <a:noFill/>
            <a:ln w="57150">
              <a:solidFill>
                <a:srgbClr val="AF65A1"/>
              </a:solidFill>
              <a:round/>
              <a:headEnd/>
              <a:tailEnd type="none" w="med" len="sm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80" name="Group 240">
            <a:extLst>
              <a:ext uri="{FF2B5EF4-FFF2-40B4-BE49-F238E27FC236}">
                <a16:creationId xmlns:a16="http://schemas.microsoft.com/office/drawing/2014/main" id="{06E32EF0-479F-437E-BE54-E0464F2987FE}"/>
              </a:ext>
            </a:extLst>
          </p:cNvPr>
          <p:cNvGrpSpPr>
            <a:grpSpLocks/>
          </p:cNvGrpSpPr>
          <p:nvPr/>
        </p:nvGrpSpPr>
        <p:grpSpPr bwMode="auto">
          <a:xfrm>
            <a:off x="10679346" y="1889226"/>
            <a:ext cx="638478" cy="644417"/>
            <a:chOff x="1846" y="1409"/>
            <a:chExt cx="194" cy="179"/>
          </a:xfrm>
          <a:effectLst/>
        </p:grpSpPr>
        <p:sp>
          <p:nvSpPr>
            <p:cNvPr id="181" name="Oval 241">
              <a:extLst>
                <a:ext uri="{FF2B5EF4-FFF2-40B4-BE49-F238E27FC236}">
                  <a16:creationId xmlns:a16="http://schemas.microsoft.com/office/drawing/2014/main" id="{13E91893-982D-4EA0-ACD1-CE8B56F6F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" y="1460"/>
              <a:ext cx="140" cy="128"/>
            </a:xfrm>
            <a:prstGeom prst="ellipse">
              <a:avLst/>
            </a:prstGeom>
            <a:noFill/>
            <a:ln w="57150">
              <a:solidFill>
                <a:srgbClr val="5D315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2" name="Line 242">
              <a:extLst>
                <a:ext uri="{FF2B5EF4-FFF2-40B4-BE49-F238E27FC236}">
                  <a16:creationId xmlns:a16="http://schemas.microsoft.com/office/drawing/2014/main" id="{BE14FA17-BD82-49E5-9008-E00A54CF25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" y="1409"/>
              <a:ext cx="81" cy="70"/>
            </a:xfrm>
            <a:prstGeom prst="line">
              <a:avLst/>
            </a:prstGeom>
            <a:noFill/>
            <a:ln w="57150">
              <a:solidFill>
                <a:srgbClr val="5D3155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3" name="Retângulo 182">
            <a:extLst>
              <a:ext uri="{FF2B5EF4-FFF2-40B4-BE49-F238E27FC236}">
                <a16:creationId xmlns:a16="http://schemas.microsoft.com/office/drawing/2014/main" id="{91D2F130-8137-4D5D-A1D0-6C345E0E9D18}"/>
              </a:ext>
            </a:extLst>
          </p:cNvPr>
          <p:cNvSpPr/>
          <p:nvPr/>
        </p:nvSpPr>
        <p:spPr>
          <a:xfrm>
            <a:off x="11525253" y="2086695"/>
            <a:ext cx="19224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G Ê N E R O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12B1A27A-5002-409A-A5F8-817533EBAACD}"/>
              </a:ext>
            </a:extLst>
          </p:cNvPr>
          <p:cNvSpPr txBox="1"/>
          <p:nvPr/>
        </p:nvSpPr>
        <p:spPr>
          <a:xfrm>
            <a:off x="613563" y="2228256"/>
            <a:ext cx="4106587" cy="700567"/>
          </a:xfrm>
          <a:prstGeom prst="rect">
            <a:avLst/>
          </a:prstGeom>
          <a:noFill/>
        </p:spPr>
        <p:txBody>
          <a:bodyPr wrap="square" lIns="145152" tIns="72576" rIns="145152" bIns="72576" rtlCol="0">
            <a:spAutoFit/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Média da importância da área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sym typeface="Wingdings" pitchFamily="2" charset="2"/>
              </a:rPr>
              <a:t> </a:t>
            </a:r>
            <a:r>
              <a:rPr lang="pt-BR" sz="3600" b="1" dirty="0">
                <a:solidFill>
                  <a:srgbClr val="834577"/>
                </a:solidFill>
                <a:latin typeface="Impact" panose="020B0806030902050204" pitchFamily="34" charset="0"/>
              </a:rPr>
              <a:t>9,3</a:t>
            </a:r>
            <a:endParaRPr lang="pt-BR" b="1" dirty="0">
              <a:solidFill>
                <a:srgbClr val="834577"/>
              </a:solidFill>
              <a:latin typeface="Impact" panose="020B0806030902050204" pitchFamily="34" charset="0"/>
            </a:endParaRP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F3B88324-2BC5-42A4-B35E-602BB9DF25F8}"/>
              </a:ext>
            </a:extLst>
          </p:cNvPr>
          <p:cNvSpPr txBox="1"/>
          <p:nvPr/>
        </p:nvSpPr>
        <p:spPr>
          <a:xfrm>
            <a:off x="15181164" y="4232250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8pp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7720FB93-F16E-46FE-8BCA-C3D16A34E574}"/>
              </a:ext>
            </a:extLst>
          </p:cNvPr>
          <p:cNvSpPr txBox="1"/>
          <p:nvPr/>
        </p:nvSpPr>
        <p:spPr>
          <a:xfrm>
            <a:off x="15038215" y="5890658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5pp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5D905A5F-B79D-4971-837F-429B8F58A533}"/>
              </a:ext>
            </a:extLst>
          </p:cNvPr>
          <p:cNvSpPr txBox="1"/>
          <p:nvPr/>
        </p:nvSpPr>
        <p:spPr>
          <a:xfrm>
            <a:off x="15125141" y="7359205"/>
            <a:ext cx="115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≠ 7pp</a:t>
            </a:r>
          </a:p>
        </p:txBody>
      </p:sp>
      <p:sp>
        <p:nvSpPr>
          <p:cNvPr id="79" name="Título 2">
            <a:extLst>
              <a:ext uri="{FF2B5EF4-FFF2-40B4-BE49-F238E27FC236}">
                <a16:creationId xmlns:a16="http://schemas.microsoft.com/office/drawing/2014/main" id="{DA71CDE5-C059-4C9B-BAB3-8ACF36C41290}"/>
              </a:ext>
            </a:extLst>
          </p:cNvPr>
          <p:cNvSpPr txBox="1">
            <a:spLocks/>
          </p:cNvSpPr>
          <p:nvPr/>
        </p:nvSpPr>
        <p:spPr>
          <a:xfrm>
            <a:off x="1731090" y="311499"/>
            <a:ext cx="13884640" cy="122262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defTabSz="1444020" eaLnBrk="1" fontAlgn="auto" latinLnBrk="0" hangingPunct="1">
              <a:spcAft>
                <a:spcPts val="0"/>
              </a:spcAft>
              <a:buNone/>
              <a:defRPr sz="2800" b="1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22010" defTabSz="722010"/>
            <a:lvl3pPr marL="1444020" defTabSz="722010"/>
            <a:lvl4pPr marL="2166031" defTabSz="722010"/>
            <a:lvl5pPr marL="2888041" defTabSz="722010"/>
            <a:lvl6pPr marL="3610051" defTabSz="1444020"/>
            <a:lvl7pPr marL="4332061" defTabSz="1444020"/>
            <a:lvl8pPr marL="5054072" defTabSz="1444020"/>
            <a:lvl9pPr marL="5776082" defTabSz="1444020"/>
          </a:lstStyle>
          <a:p>
            <a:r>
              <a:rPr lang="pt-BR" dirty="0"/>
              <a:t>Assim como nas demais áreas, em relação à igualdade entre homens e mulheres observa-se alto grau de importância a ser empregado pelo Governo Federal; As mulheres são mais  taxativas do que os homens, especialmente na promoção de equidade de oportunidades e salários</a:t>
            </a:r>
          </a:p>
        </p:txBody>
      </p:sp>
    </p:spTree>
    <p:extLst>
      <p:ext uri="{BB962C8B-B14F-4D97-AF65-F5344CB8AC3E}">
        <p14:creationId xmlns:p14="http://schemas.microsoft.com/office/powerpoint/2010/main" val="176476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77214421"/>
              </p:ext>
            </p:extLst>
          </p:nvPr>
        </p:nvGraphicFramePr>
        <p:xfrm>
          <a:off x="8924533" y="864845"/>
          <a:ext cx="3388646" cy="729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21829"/>
              </p:ext>
            </p:extLst>
          </p:nvPr>
        </p:nvGraphicFramePr>
        <p:xfrm>
          <a:off x="155321" y="882368"/>
          <a:ext cx="8783726" cy="7372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3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a distribuição gratuita de medicamentos na rede pública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Ampliar a rede de atendimento às mulheres vítimas da violência (equipes de apoio psicológico, assessoria jurídica, delegacias especiais, disque denúncias)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que os municípios disponibilizem equipes de atendimento especializadas em saúde da mulher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19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Criar medidas para ajudar os municípios a diminuírem o tempo entre a marcação e realização de consultas e exames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Ajudar os municípios na ampliação de vagas em creches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Desenvolver políticas de prevenção ao crime voltadas para crianças e adolescentes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políticas que incentivem que homens e mulheres tenham os mesmos salários e as mesmas oportunidades no mercado de trabalho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Fazer parcerias com estados e municípios para garantir transporte público de qualidade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políticas que incentivem que homens e mulheres tenham as mesmas oportunidades de acesso e desenvolvimento na educação e na cultura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Garantir que os municípios melhorem a iluminação pública das cidades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o ensino de Direitos humanos e Direito das mulheres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Destinar verba para melhorar a infraestrutura do transporte público nas cidades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ações que incentivem que homens e mulheres tenham as mesmas oportunidades de atuação nos partidos políticos e nos governos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Incentivar e apoiar os municípios na ampliação da carga horária nas escolas para que os alunos estudem em tempo integral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6286"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Desenvolver medidas que garantam gratuidade da tarifa para jovens e idosos em todos os municípios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155321" y="82366"/>
            <a:ext cx="13884640" cy="12226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4402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28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Ranking geral das áreas avaliadas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4514" y="8720388"/>
            <a:ext cx="283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j-lt"/>
              </a:rPr>
              <a:t>Base: Amostra (2002)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FD19420-75F1-44F9-B35F-5D86703B2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7317495"/>
              </p:ext>
            </p:extLst>
          </p:nvPr>
        </p:nvGraphicFramePr>
        <p:xfrm>
          <a:off x="11048684" y="864845"/>
          <a:ext cx="3388646" cy="729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783F11D-B12A-4287-9DEF-ADE7E6AE1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344120"/>
              </p:ext>
            </p:extLst>
          </p:nvPr>
        </p:nvGraphicFramePr>
        <p:xfrm>
          <a:off x="13209029" y="864845"/>
          <a:ext cx="3388646" cy="7294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C36366DE-7047-412E-892C-380A34301DA7}"/>
              </a:ext>
            </a:extLst>
          </p:cNvPr>
          <p:cNvSpPr/>
          <p:nvPr/>
        </p:nvSpPr>
        <p:spPr>
          <a:xfrm>
            <a:off x="8643720" y="504275"/>
            <a:ext cx="2007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T O T A 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A55F00-1C48-4E3E-877C-DE6C509DE4A1}"/>
              </a:ext>
            </a:extLst>
          </p:cNvPr>
          <p:cNvSpPr/>
          <p:nvPr/>
        </p:nvSpPr>
        <p:spPr>
          <a:xfrm>
            <a:off x="10861593" y="504275"/>
            <a:ext cx="2007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Impact" panose="020B0806030902050204" pitchFamily="34" charset="0"/>
              </a:rPr>
              <a:t>HOMENS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1ADB4B-B765-4491-94A1-434FEC7FA726}"/>
              </a:ext>
            </a:extLst>
          </p:cNvPr>
          <p:cNvSpPr/>
          <p:nvPr/>
        </p:nvSpPr>
        <p:spPr>
          <a:xfrm>
            <a:off x="13008685" y="504275"/>
            <a:ext cx="20075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AF65A1"/>
                </a:solidFill>
                <a:latin typeface="Impact" panose="020B0806030902050204" pitchFamily="34" charset="0"/>
              </a:rPr>
              <a:t>MULHERES</a:t>
            </a:r>
          </a:p>
        </p:txBody>
      </p:sp>
    </p:spTree>
    <p:extLst>
      <p:ext uri="{BB962C8B-B14F-4D97-AF65-F5344CB8AC3E}">
        <p14:creationId xmlns:p14="http://schemas.microsoft.com/office/powerpoint/2010/main" val="342612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78328-AE4E-4CC7-98F7-5E4310F3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0" y="4507705"/>
            <a:ext cx="6279814" cy="1308735"/>
          </a:xfrm>
        </p:spPr>
        <p:txBody>
          <a:bodyPr/>
          <a:lstStyle/>
          <a:p>
            <a:r>
              <a:rPr lang="pt-BR" dirty="0"/>
              <a:t>APRENDIZADOS</a:t>
            </a:r>
            <a:endParaRPr lang="pt-BR" dirty="0">
              <a:solidFill>
                <a:srgbClr val="673F96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E35866-40AC-44CD-9449-E0B76A64BAC3}"/>
              </a:ext>
            </a:extLst>
          </p:cNvPr>
          <p:cNvSpPr/>
          <p:nvPr/>
        </p:nvSpPr>
        <p:spPr>
          <a:xfrm>
            <a:off x="4427621" y="5017168"/>
            <a:ext cx="974558" cy="288758"/>
          </a:xfrm>
          <a:prstGeom prst="rect">
            <a:avLst/>
          </a:prstGeom>
          <a:solidFill>
            <a:srgbClr val="97D7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7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48F55C5-DA8F-4492-9C37-07C9F90CA5D6}"/>
              </a:ext>
            </a:extLst>
          </p:cNvPr>
          <p:cNvSpPr/>
          <p:nvPr/>
        </p:nvSpPr>
        <p:spPr>
          <a:xfrm>
            <a:off x="10767977" y="4133877"/>
            <a:ext cx="40694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267"/>
              </a:spcAf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O desenvolvimento de projetos nas áreas investigadas, como foco na igualdade entre homens e mulheres, seria uma forma de expressão do quanto a importância de tais pautas, bem como respeito e preocupação real com as demandas da  população brasileira</a:t>
            </a:r>
          </a:p>
        </p:txBody>
      </p:sp>
      <p:sp>
        <p:nvSpPr>
          <p:cNvPr id="183" name="Oval 14">
            <a:extLst>
              <a:ext uri="{FF2B5EF4-FFF2-40B4-BE49-F238E27FC236}">
                <a16:creationId xmlns:a16="http://schemas.microsoft.com/office/drawing/2014/main" id="{4D729B2D-0805-4786-A839-2ECA5DBAEB0A}"/>
              </a:ext>
            </a:extLst>
          </p:cNvPr>
          <p:cNvSpPr/>
          <p:nvPr/>
        </p:nvSpPr>
        <p:spPr>
          <a:xfrm>
            <a:off x="10485530" y="3242698"/>
            <a:ext cx="4500000" cy="4500000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Título 2"/>
          <p:cNvSpPr txBox="1">
            <a:spLocks/>
          </p:cNvSpPr>
          <p:nvPr/>
        </p:nvSpPr>
        <p:spPr>
          <a:xfrm>
            <a:off x="438657" y="139895"/>
            <a:ext cx="15378690" cy="12226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4402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Considerações finais</a:t>
            </a:r>
          </a:p>
        </p:txBody>
      </p:sp>
      <p:sp>
        <p:nvSpPr>
          <p:cNvPr id="133" name="Oval 13">
            <a:extLst>
              <a:ext uri="{FF2B5EF4-FFF2-40B4-BE49-F238E27FC236}">
                <a16:creationId xmlns:a16="http://schemas.microsoft.com/office/drawing/2014/main" id="{D356DFDF-82A3-4C18-B6F3-D7E11A48E126}"/>
              </a:ext>
            </a:extLst>
          </p:cNvPr>
          <p:cNvSpPr/>
          <p:nvPr/>
        </p:nvSpPr>
        <p:spPr>
          <a:xfrm>
            <a:off x="849322" y="864396"/>
            <a:ext cx="3269481" cy="3269481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8" name="Oval 10">
            <a:extLst>
              <a:ext uri="{FF2B5EF4-FFF2-40B4-BE49-F238E27FC236}">
                <a16:creationId xmlns:a16="http://schemas.microsoft.com/office/drawing/2014/main" id="{AC161A0E-6830-4069-B8CE-EBF836C97469}"/>
              </a:ext>
            </a:extLst>
          </p:cNvPr>
          <p:cNvSpPr/>
          <p:nvPr/>
        </p:nvSpPr>
        <p:spPr>
          <a:xfrm>
            <a:off x="3258768" y="2821153"/>
            <a:ext cx="4069445" cy="4069445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9" name="Oval 11">
            <a:extLst>
              <a:ext uri="{FF2B5EF4-FFF2-40B4-BE49-F238E27FC236}">
                <a16:creationId xmlns:a16="http://schemas.microsoft.com/office/drawing/2014/main" id="{13CBFA14-9C5D-4AAA-BC8B-F1B1299B1ED5}"/>
              </a:ext>
            </a:extLst>
          </p:cNvPr>
          <p:cNvSpPr/>
          <p:nvPr/>
        </p:nvSpPr>
        <p:spPr>
          <a:xfrm>
            <a:off x="7106925" y="4445660"/>
            <a:ext cx="3410725" cy="3410727"/>
          </a:xfrm>
          <a:prstGeom prst="ellipse">
            <a:avLst/>
          </a:prstGeom>
          <a:noFill/>
          <a:ln w="25400" cap="rnd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</p:txBody>
      </p:sp>
      <p:grpSp>
        <p:nvGrpSpPr>
          <p:cNvPr id="144" name="Group 18">
            <a:extLst>
              <a:ext uri="{FF2B5EF4-FFF2-40B4-BE49-F238E27FC236}">
                <a16:creationId xmlns:a16="http://schemas.microsoft.com/office/drawing/2014/main" id="{19AE37D8-4894-4F32-B180-14FA198C7D16}"/>
              </a:ext>
            </a:extLst>
          </p:cNvPr>
          <p:cNvGrpSpPr/>
          <p:nvPr/>
        </p:nvGrpSpPr>
        <p:grpSpPr>
          <a:xfrm>
            <a:off x="6216874" y="7234171"/>
            <a:ext cx="1614116" cy="1614117"/>
            <a:chOff x="1312261" y="1239862"/>
            <a:chExt cx="1396424" cy="1396425"/>
          </a:xfrm>
        </p:grpSpPr>
        <p:sp>
          <p:nvSpPr>
            <p:cNvPr id="145" name="Oval 16">
              <a:extLst>
                <a:ext uri="{FF2B5EF4-FFF2-40B4-BE49-F238E27FC236}">
                  <a16:creationId xmlns:a16="http://schemas.microsoft.com/office/drawing/2014/main" id="{5B973EFF-D4BA-4035-A155-882562814848}"/>
                </a:ext>
              </a:extLst>
            </p:cNvPr>
            <p:cNvSpPr/>
            <p:nvPr/>
          </p:nvSpPr>
          <p:spPr>
            <a:xfrm>
              <a:off x="1613552" y="1541153"/>
              <a:ext cx="793841" cy="79384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46" name="Oval 17">
              <a:extLst>
                <a:ext uri="{FF2B5EF4-FFF2-40B4-BE49-F238E27FC236}">
                  <a16:creationId xmlns:a16="http://schemas.microsoft.com/office/drawing/2014/main" id="{A8D6345C-55FF-4AD3-B783-B70C878CFEB0}"/>
                </a:ext>
              </a:extLst>
            </p:cNvPr>
            <p:cNvSpPr/>
            <p:nvPr/>
          </p:nvSpPr>
          <p:spPr>
            <a:xfrm>
              <a:off x="1312261" y="1239862"/>
              <a:ext cx="1396424" cy="1396425"/>
            </a:xfrm>
            <a:prstGeom prst="ellipse">
              <a:avLst/>
            </a:prstGeom>
            <a:noFill/>
            <a:ln w="25400" cap="rnd" cmpd="sng" algn="ctr">
              <a:solidFill>
                <a:sysClr val="window" lastClr="FFFFFF">
                  <a:lumMod val="65000"/>
                </a:sysClr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48" name="Oval 23">
            <a:extLst>
              <a:ext uri="{FF2B5EF4-FFF2-40B4-BE49-F238E27FC236}">
                <a16:creationId xmlns:a16="http://schemas.microsoft.com/office/drawing/2014/main" id="{F79DF899-D26B-44DA-BECA-C510199A168E}"/>
              </a:ext>
            </a:extLst>
          </p:cNvPr>
          <p:cNvSpPr/>
          <p:nvPr/>
        </p:nvSpPr>
        <p:spPr>
          <a:xfrm>
            <a:off x="7392037" y="7219282"/>
            <a:ext cx="333744" cy="3337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149" name="Group 27">
            <a:extLst>
              <a:ext uri="{FF2B5EF4-FFF2-40B4-BE49-F238E27FC236}">
                <a16:creationId xmlns:a16="http://schemas.microsoft.com/office/drawing/2014/main" id="{FEABF613-015B-466F-B66F-D84CA1A14120}"/>
              </a:ext>
            </a:extLst>
          </p:cNvPr>
          <p:cNvGrpSpPr/>
          <p:nvPr/>
        </p:nvGrpSpPr>
        <p:grpSpPr>
          <a:xfrm>
            <a:off x="3439715" y="3280923"/>
            <a:ext cx="573324" cy="573324"/>
            <a:chOff x="3858203" y="2063591"/>
            <a:chExt cx="312530" cy="312530"/>
          </a:xfrm>
        </p:grpSpPr>
        <p:sp>
          <p:nvSpPr>
            <p:cNvPr id="150" name="Oval 24">
              <a:extLst>
                <a:ext uri="{FF2B5EF4-FFF2-40B4-BE49-F238E27FC236}">
                  <a16:creationId xmlns:a16="http://schemas.microsoft.com/office/drawing/2014/main" id="{E83231C6-FEAD-486C-A28A-DE3CF35D09F7}"/>
                </a:ext>
              </a:extLst>
            </p:cNvPr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21B169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51" name="Oval 26">
              <a:extLst>
                <a:ext uri="{FF2B5EF4-FFF2-40B4-BE49-F238E27FC236}">
                  <a16:creationId xmlns:a16="http://schemas.microsoft.com/office/drawing/2014/main" id="{111F4E52-3AE4-410D-8941-0BD8D0D8573C}"/>
                </a:ext>
              </a:extLst>
            </p:cNvPr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21B16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55" name="Group 31">
            <a:extLst>
              <a:ext uri="{FF2B5EF4-FFF2-40B4-BE49-F238E27FC236}">
                <a16:creationId xmlns:a16="http://schemas.microsoft.com/office/drawing/2014/main" id="{E50244DF-C53C-45EE-AFBF-593E866AB65B}"/>
              </a:ext>
            </a:extLst>
          </p:cNvPr>
          <p:cNvGrpSpPr/>
          <p:nvPr/>
        </p:nvGrpSpPr>
        <p:grpSpPr>
          <a:xfrm>
            <a:off x="10224472" y="5624998"/>
            <a:ext cx="573324" cy="573324"/>
            <a:chOff x="3858203" y="2063591"/>
            <a:chExt cx="312530" cy="312530"/>
          </a:xfrm>
        </p:grpSpPr>
        <p:sp>
          <p:nvSpPr>
            <p:cNvPr id="156" name="Oval 32">
              <a:extLst>
                <a:ext uri="{FF2B5EF4-FFF2-40B4-BE49-F238E27FC236}">
                  <a16:creationId xmlns:a16="http://schemas.microsoft.com/office/drawing/2014/main" id="{0FF4D0BE-D94B-4483-A6B8-E750F888278B}"/>
                </a:ext>
              </a:extLst>
            </p:cNvPr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1D6E9B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57" name="Oval 33">
              <a:extLst>
                <a:ext uri="{FF2B5EF4-FFF2-40B4-BE49-F238E27FC236}">
                  <a16:creationId xmlns:a16="http://schemas.microsoft.com/office/drawing/2014/main" id="{5AAB3612-60E0-41B5-AAEE-E206FD85E451}"/>
                </a:ext>
              </a:extLst>
            </p:cNvPr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1D6E9B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58" name="Group 34">
            <a:extLst>
              <a:ext uri="{FF2B5EF4-FFF2-40B4-BE49-F238E27FC236}">
                <a16:creationId xmlns:a16="http://schemas.microsoft.com/office/drawing/2014/main" id="{62BAF97C-142C-4B41-8E73-54B407978164}"/>
              </a:ext>
            </a:extLst>
          </p:cNvPr>
          <p:cNvGrpSpPr/>
          <p:nvPr/>
        </p:nvGrpSpPr>
        <p:grpSpPr>
          <a:xfrm>
            <a:off x="6924658" y="5241811"/>
            <a:ext cx="573324" cy="573324"/>
            <a:chOff x="3858203" y="2063591"/>
            <a:chExt cx="312530" cy="312530"/>
          </a:xfrm>
        </p:grpSpPr>
        <p:sp>
          <p:nvSpPr>
            <p:cNvPr id="159" name="Oval 35">
              <a:extLst>
                <a:ext uri="{FF2B5EF4-FFF2-40B4-BE49-F238E27FC236}">
                  <a16:creationId xmlns:a16="http://schemas.microsoft.com/office/drawing/2014/main" id="{DFD53BE9-DCCC-4476-A7C5-475B97B30664}"/>
                </a:ext>
              </a:extLst>
            </p:cNvPr>
            <p:cNvSpPr/>
            <p:nvPr/>
          </p:nvSpPr>
          <p:spPr>
            <a:xfrm>
              <a:off x="3923503" y="2128891"/>
              <a:ext cx="181930" cy="181930"/>
            </a:xfrm>
            <a:prstGeom prst="ellipse">
              <a:avLst/>
            </a:prstGeom>
            <a:solidFill>
              <a:srgbClr val="85CA46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60" name="Oval 36">
              <a:extLst>
                <a:ext uri="{FF2B5EF4-FFF2-40B4-BE49-F238E27FC236}">
                  <a16:creationId xmlns:a16="http://schemas.microsoft.com/office/drawing/2014/main" id="{8A9BD894-A5A5-4948-8EAF-41CF02DF6304}"/>
                </a:ext>
              </a:extLst>
            </p:cNvPr>
            <p:cNvSpPr/>
            <p:nvPr/>
          </p:nvSpPr>
          <p:spPr>
            <a:xfrm>
              <a:off x="3858203" y="2063591"/>
              <a:ext cx="312530" cy="312530"/>
            </a:xfrm>
            <a:prstGeom prst="ellipse">
              <a:avLst/>
            </a:prstGeom>
            <a:noFill/>
            <a:ln w="19050" cap="flat" cmpd="sng" algn="ctr">
              <a:solidFill>
                <a:srgbClr val="85CA4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69" name="TextBox 50">
            <a:extLst>
              <a:ext uri="{FF2B5EF4-FFF2-40B4-BE49-F238E27FC236}">
                <a16:creationId xmlns:a16="http://schemas.microsoft.com/office/drawing/2014/main" id="{D046773D-2BA7-4DD3-80CF-EDB935AE8A0B}"/>
              </a:ext>
            </a:extLst>
          </p:cNvPr>
          <p:cNvSpPr txBox="1"/>
          <p:nvPr/>
        </p:nvSpPr>
        <p:spPr>
          <a:xfrm>
            <a:off x="1085247" y="1673262"/>
            <a:ext cx="2744048" cy="17851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267"/>
              </a:spcAft>
            </a:pPr>
            <a:r>
              <a:rPr lang="pt-BR" sz="2200" b="1" dirty="0">
                <a:solidFill>
                  <a:srgbClr val="7030A0"/>
                </a:solidFill>
                <a:latin typeface="+mn-lt"/>
                <a:ea typeface="+mn-ea"/>
              </a:rPr>
              <a:t>A equidade de gênero na política e em outros locais continua tendo a aderência da maioria da população</a:t>
            </a:r>
          </a:p>
        </p:txBody>
      </p:sp>
      <p:sp>
        <p:nvSpPr>
          <p:cNvPr id="171" name="Oval 52">
            <a:extLst>
              <a:ext uri="{FF2B5EF4-FFF2-40B4-BE49-F238E27FC236}">
                <a16:creationId xmlns:a16="http://schemas.microsoft.com/office/drawing/2014/main" id="{77962B01-5311-41A0-A939-66CBE89132FD}"/>
              </a:ext>
            </a:extLst>
          </p:cNvPr>
          <p:cNvSpPr/>
          <p:nvPr/>
        </p:nvSpPr>
        <p:spPr>
          <a:xfrm>
            <a:off x="5912833" y="6708998"/>
            <a:ext cx="114779" cy="114779"/>
          </a:xfrm>
          <a:prstGeom prst="ellipse">
            <a:avLst/>
          </a:prstGeom>
          <a:solidFill>
            <a:srgbClr val="F49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3" name="Oval 54">
            <a:extLst>
              <a:ext uri="{FF2B5EF4-FFF2-40B4-BE49-F238E27FC236}">
                <a16:creationId xmlns:a16="http://schemas.microsoft.com/office/drawing/2014/main" id="{B3F132D5-FFD3-4AE4-92D1-0EFA0E6E24EE}"/>
              </a:ext>
            </a:extLst>
          </p:cNvPr>
          <p:cNvSpPr/>
          <p:nvPr/>
        </p:nvSpPr>
        <p:spPr>
          <a:xfrm>
            <a:off x="7107078" y="4017490"/>
            <a:ext cx="114779" cy="114779"/>
          </a:xfrm>
          <a:prstGeom prst="ellipse">
            <a:avLst/>
          </a:prstGeom>
          <a:solidFill>
            <a:srgbClr val="D2326B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6" name="Oval 58">
            <a:extLst>
              <a:ext uri="{FF2B5EF4-FFF2-40B4-BE49-F238E27FC236}">
                <a16:creationId xmlns:a16="http://schemas.microsoft.com/office/drawing/2014/main" id="{27D1DEC2-6997-4781-8775-D51C0F4CC8FF}"/>
              </a:ext>
            </a:extLst>
          </p:cNvPr>
          <p:cNvSpPr/>
          <p:nvPr/>
        </p:nvSpPr>
        <p:spPr>
          <a:xfrm>
            <a:off x="3801692" y="1551997"/>
            <a:ext cx="114779" cy="114779"/>
          </a:xfrm>
          <a:prstGeom prst="ellipse">
            <a:avLst/>
          </a:prstGeom>
          <a:solidFill>
            <a:srgbClr val="21B169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7" name="Oval 59">
            <a:extLst>
              <a:ext uri="{FF2B5EF4-FFF2-40B4-BE49-F238E27FC236}">
                <a16:creationId xmlns:a16="http://schemas.microsoft.com/office/drawing/2014/main" id="{70054165-9ACF-4E46-A3BD-DBA2085CB514}"/>
              </a:ext>
            </a:extLst>
          </p:cNvPr>
          <p:cNvSpPr/>
          <p:nvPr/>
        </p:nvSpPr>
        <p:spPr>
          <a:xfrm>
            <a:off x="7085742" y="8790957"/>
            <a:ext cx="114779" cy="11477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9" name="TextBox 50">
            <a:extLst>
              <a:ext uri="{FF2B5EF4-FFF2-40B4-BE49-F238E27FC236}">
                <a16:creationId xmlns:a16="http://schemas.microsoft.com/office/drawing/2014/main" id="{58BF445F-EB59-41A9-9A6C-9BE5B8006E3D}"/>
              </a:ext>
            </a:extLst>
          </p:cNvPr>
          <p:cNvSpPr txBox="1"/>
          <p:nvPr/>
        </p:nvSpPr>
        <p:spPr>
          <a:xfrm>
            <a:off x="3639809" y="3503920"/>
            <a:ext cx="3282168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267"/>
              </a:spcAft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Para os brasileiros o Governo Federal deve dar grande importância para todas as medidas testadas, representando de certa forma uma alta expectativa da atuação dessa esfera do poder em áreas tão essenciais. </a:t>
            </a:r>
          </a:p>
        </p:txBody>
      </p:sp>
      <p:sp>
        <p:nvSpPr>
          <p:cNvPr id="180" name="TextBox 50">
            <a:extLst>
              <a:ext uri="{FF2B5EF4-FFF2-40B4-BE49-F238E27FC236}">
                <a16:creationId xmlns:a16="http://schemas.microsoft.com/office/drawing/2014/main" id="{495531C1-8C97-454D-AB58-6A169103CDFD}"/>
              </a:ext>
            </a:extLst>
          </p:cNvPr>
          <p:cNvSpPr txBox="1"/>
          <p:nvPr/>
        </p:nvSpPr>
        <p:spPr>
          <a:xfrm>
            <a:off x="7566498" y="4934702"/>
            <a:ext cx="2459072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267"/>
              </a:spcAft>
            </a:pPr>
            <a:r>
              <a:rPr lang="pt-BR" sz="2100" b="1" dirty="0">
                <a:solidFill>
                  <a:srgbClr val="7030A0"/>
                </a:solidFill>
                <a:latin typeface="+mn-lt"/>
                <a:ea typeface="+mn-ea"/>
              </a:rPr>
              <a:t>As mulheres têm um papel especial neste contexto, uma vez que se posicionam de forma mais taxativa do que os homens na grande maioria das ações avaliadas. </a:t>
            </a:r>
          </a:p>
        </p:txBody>
      </p:sp>
      <p:sp>
        <p:nvSpPr>
          <p:cNvPr id="187" name="Oval 53">
            <a:extLst>
              <a:ext uri="{FF2B5EF4-FFF2-40B4-BE49-F238E27FC236}">
                <a16:creationId xmlns:a16="http://schemas.microsoft.com/office/drawing/2014/main" id="{5A54C35D-F488-4F33-9FF5-61CC312B81B6}"/>
              </a:ext>
            </a:extLst>
          </p:cNvPr>
          <p:cNvSpPr/>
          <p:nvPr/>
        </p:nvSpPr>
        <p:spPr>
          <a:xfrm>
            <a:off x="14408867" y="3960100"/>
            <a:ext cx="114779" cy="114779"/>
          </a:xfrm>
          <a:prstGeom prst="ellipse">
            <a:avLst/>
          </a:prstGeom>
          <a:solidFill>
            <a:srgbClr val="D2326B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188" name="Group 18">
            <a:extLst>
              <a:ext uri="{FF2B5EF4-FFF2-40B4-BE49-F238E27FC236}">
                <a16:creationId xmlns:a16="http://schemas.microsoft.com/office/drawing/2014/main" id="{C924B75A-B664-4B04-A36E-FF4ADE84687A}"/>
              </a:ext>
            </a:extLst>
          </p:cNvPr>
          <p:cNvGrpSpPr/>
          <p:nvPr/>
        </p:nvGrpSpPr>
        <p:grpSpPr>
          <a:xfrm>
            <a:off x="6081256" y="1706761"/>
            <a:ext cx="1614116" cy="1614117"/>
            <a:chOff x="1312261" y="1239862"/>
            <a:chExt cx="1396424" cy="1396425"/>
          </a:xfrm>
        </p:grpSpPr>
        <p:sp>
          <p:nvSpPr>
            <p:cNvPr id="189" name="Oval 16">
              <a:extLst>
                <a:ext uri="{FF2B5EF4-FFF2-40B4-BE49-F238E27FC236}">
                  <a16:creationId xmlns:a16="http://schemas.microsoft.com/office/drawing/2014/main" id="{D4032EFA-0657-4DCC-9263-82B51F8CE9F8}"/>
                </a:ext>
              </a:extLst>
            </p:cNvPr>
            <p:cNvSpPr/>
            <p:nvPr/>
          </p:nvSpPr>
          <p:spPr>
            <a:xfrm>
              <a:off x="1613552" y="1541153"/>
              <a:ext cx="793841" cy="793844"/>
            </a:xfrm>
            <a:prstGeom prst="ellipse">
              <a:avLst/>
            </a:prstGeom>
            <a:solidFill>
              <a:schemeClr val="accent3">
                <a:lumMod val="75000"/>
                <a:alpha val="20000"/>
              </a:scheme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90" name="Oval 17">
              <a:extLst>
                <a:ext uri="{FF2B5EF4-FFF2-40B4-BE49-F238E27FC236}">
                  <a16:creationId xmlns:a16="http://schemas.microsoft.com/office/drawing/2014/main" id="{64FE6350-AE3D-4421-85D2-21E2B7E9B2E1}"/>
                </a:ext>
              </a:extLst>
            </p:cNvPr>
            <p:cNvSpPr/>
            <p:nvPr/>
          </p:nvSpPr>
          <p:spPr>
            <a:xfrm>
              <a:off x="1312261" y="1239862"/>
              <a:ext cx="1396424" cy="1396425"/>
            </a:xfrm>
            <a:prstGeom prst="ellipse">
              <a:avLst/>
            </a:prstGeom>
            <a:noFill/>
            <a:ln w="25400" cap="rnd" cmpd="sng" algn="ctr">
              <a:solidFill>
                <a:sysClr val="window" lastClr="FFFFFF">
                  <a:lumMod val="65000"/>
                </a:sysClr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91" name="Oval 23">
            <a:extLst>
              <a:ext uri="{FF2B5EF4-FFF2-40B4-BE49-F238E27FC236}">
                <a16:creationId xmlns:a16="http://schemas.microsoft.com/office/drawing/2014/main" id="{597DB81E-3650-4DCB-AA9E-35F90980929F}"/>
              </a:ext>
            </a:extLst>
          </p:cNvPr>
          <p:cNvSpPr/>
          <p:nvPr/>
        </p:nvSpPr>
        <p:spPr>
          <a:xfrm>
            <a:off x="6125452" y="2908954"/>
            <a:ext cx="333744" cy="3337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2" name="Oval 52">
            <a:extLst>
              <a:ext uri="{FF2B5EF4-FFF2-40B4-BE49-F238E27FC236}">
                <a16:creationId xmlns:a16="http://schemas.microsoft.com/office/drawing/2014/main" id="{9F7E23DC-AAAE-42DA-B488-4E16C5A40965}"/>
              </a:ext>
            </a:extLst>
          </p:cNvPr>
          <p:cNvSpPr/>
          <p:nvPr/>
        </p:nvSpPr>
        <p:spPr>
          <a:xfrm>
            <a:off x="7631274" y="2373481"/>
            <a:ext cx="114779" cy="114779"/>
          </a:xfrm>
          <a:prstGeom prst="ellipse">
            <a:avLst/>
          </a:prstGeom>
          <a:solidFill>
            <a:srgbClr val="F49D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193" name="Group 18">
            <a:extLst>
              <a:ext uri="{FF2B5EF4-FFF2-40B4-BE49-F238E27FC236}">
                <a16:creationId xmlns:a16="http://schemas.microsoft.com/office/drawing/2014/main" id="{8E47C186-A196-47B7-8F99-7F91D76DEEF3}"/>
              </a:ext>
            </a:extLst>
          </p:cNvPr>
          <p:cNvGrpSpPr/>
          <p:nvPr/>
        </p:nvGrpSpPr>
        <p:grpSpPr>
          <a:xfrm>
            <a:off x="12192005" y="1668943"/>
            <a:ext cx="1614116" cy="1614117"/>
            <a:chOff x="1312261" y="1239862"/>
            <a:chExt cx="1396424" cy="1396425"/>
          </a:xfrm>
        </p:grpSpPr>
        <p:sp>
          <p:nvSpPr>
            <p:cNvPr id="194" name="Oval 16">
              <a:extLst>
                <a:ext uri="{FF2B5EF4-FFF2-40B4-BE49-F238E27FC236}">
                  <a16:creationId xmlns:a16="http://schemas.microsoft.com/office/drawing/2014/main" id="{71CA9151-21E4-4522-85DF-DE60DB961857}"/>
                </a:ext>
              </a:extLst>
            </p:cNvPr>
            <p:cNvSpPr/>
            <p:nvPr/>
          </p:nvSpPr>
          <p:spPr>
            <a:xfrm>
              <a:off x="1613552" y="1541153"/>
              <a:ext cx="793841" cy="79384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20000"/>
              </a:schemeClr>
            </a:solidFill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95" name="Oval 17">
              <a:extLst>
                <a:ext uri="{FF2B5EF4-FFF2-40B4-BE49-F238E27FC236}">
                  <a16:creationId xmlns:a16="http://schemas.microsoft.com/office/drawing/2014/main" id="{C8719B33-EDE3-42AA-9277-4DEEB76EB83B}"/>
                </a:ext>
              </a:extLst>
            </p:cNvPr>
            <p:cNvSpPr/>
            <p:nvPr/>
          </p:nvSpPr>
          <p:spPr>
            <a:xfrm>
              <a:off x="1312261" y="1239862"/>
              <a:ext cx="1396424" cy="1396425"/>
            </a:xfrm>
            <a:prstGeom prst="ellipse">
              <a:avLst/>
            </a:prstGeom>
            <a:noFill/>
            <a:ln w="25400" cap="rnd" cmpd="sng" algn="ctr">
              <a:solidFill>
                <a:sysClr val="window" lastClr="FFFFFF">
                  <a:lumMod val="65000"/>
                </a:sysClr>
              </a:solidFill>
              <a:prstDash val="sysDot"/>
            </a:ln>
            <a:effectLst/>
          </p:spPr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96" name="Oval 23">
            <a:extLst>
              <a:ext uri="{FF2B5EF4-FFF2-40B4-BE49-F238E27FC236}">
                <a16:creationId xmlns:a16="http://schemas.microsoft.com/office/drawing/2014/main" id="{5E736AE9-168B-4CB0-86BE-238EFB7F918B}"/>
              </a:ext>
            </a:extLst>
          </p:cNvPr>
          <p:cNvSpPr/>
          <p:nvPr/>
        </p:nvSpPr>
        <p:spPr>
          <a:xfrm>
            <a:off x="12735530" y="3107358"/>
            <a:ext cx="333744" cy="3337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0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301744"/>
              </p:ext>
            </p:extLst>
          </p:nvPr>
        </p:nvGraphicFramePr>
        <p:xfrm>
          <a:off x="8609006" y="5699043"/>
          <a:ext cx="7353449" cy="215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6" name="Gráfico 115">
            <a:extLst>
              <a:ext uri="{FF2B5EF4-FFF2-40B4-BE49-F238E27FC236}">
                <a16:creationId xmlns:a16="http://schemas.microsoft.com/office/drawing/2014/main" id="{A458557A-8554-44B3-A295-1262CD42CD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260939"/>
              </p:ext>
            </p:extLst>
          </p:nvPr>
        </p:nvGraphicFramePr>
        <p:xfrm>
          <a:off x="5168004" y="5842180"/>
          <a:ext cx="4119570" cy="223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8" name="Gráfico 97">
            <a:extLst>
              <a:ext uri="{FF2B5EF4-FFF2-40B4-BE49-F238E27FC236}">
                <a16:creationId xmlns:a16="http://schemas.microsoft.com/office/drawing/2014/main" id="{759DD5BA-B3A4-482E-BE3C-E84230517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43310"/>
              </p:ext>
            </p:extLst>
          </p:nvPr>
        </p:nvGraphicFramePr>
        <p:xfrm>
          <a:off x="-1547574" y="5121773"/>
          <a:ext cx="9328939" cy="375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7" name="Gráfico 116">
            <a:extLst>
              <a:ext uri="{FF2B5EF4-FFF2-40B4-BE49-F238E27FC236}">
                <a16:creationId xmlns:a16="http://schemas.microsoft.com/office/drawing/2014/main" id="{1C1490B5-BE9A-431A-8315-0F45B70A0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593074"/>
              </p:ext>
            </p:extLst>
          </p:nvPr>
        </p:nvGraphicFramePr>
        <p:xfrm>
          <a:off x="5045475" y="5624462"/>
          <a:ext cx="4294287" cy="279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8" name="Gráfico 127">
            <a:extLst>
              <a:ext uri="{FF2B5EF4-FFF2-40B4-BE49-F238E27FC236}">
                <a16:creationId xmlns:a16="http://schemas.microsoft.com/office/drawing/2014/main" id="{E6515BF1-77C4-4C41-9252-F9643CF49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053561"/>
              </p:ext>
            </p:extLst>
          </p:nvPr>
        </p:nvGraphicFramePr>
        <p:xfrm>
          <a:off x="4888637" y="5304373"/>
          <a:ext cx="4608749" cy="3483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Imagem 13">
            <a:extLst>
              <a:ext uri="{FF2B5EF4-FFF2-40B4-BE49-F238E27FC236}">
                <a16:creationId xmlns:a16="http://schemas.microsoft.com/office/drawing/2014/main" id="{6DFD0C9C-3B00-4BD4-B855-FFAC3F63C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57562" y="6710535"/>
            <a:ext cx="947139" cy="947139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0876754" y="3714866"/>
            <a:ext cx="1186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</a:rPr>
              <a:t>16 a 24 anos</a:t>
            </a:r>
            <a:endParaRPr lang="pt-BR" sz="1401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834768" y="1390999"/>
            <a:ext cx="2912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Idade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337274" y="1334044"/>
            <a:ext cx="1175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Sexo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11890866" y="3714866"/>
            <a:ext cx="1186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</a:rPr>
              <a:t>25 a 34 anos</a:t>
            </a:r>
            <a:endParaRPr lang="pt-BR" sz="1401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2921603" y="3714866"/>
            <a:ext cx="1186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</a:rPr>
              <a:t>35 a 44 anos</a:t>
            </a:r>
            <a:endParaRPr lang="pt-BR" sz="1401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3952341" y="3714866"/>
            <a:ext cx="1186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</a:rPr>
              <a:t>45 a 54 anos</a:t>
            </a:r>
            <a:endParaRPr lang="pt-BR" sz="1401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4999707" y="3714866"/>
            <a:ext cx="1186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</a:rPr>
              <a:t>55 </a:t>
            </a:r>
            <a:br>
              <a:rPr lang="pt-BR" dirty="0">
                <a:latin typeface="Calibri" panose="020F0502020204030204" pitchFamily="34" charset="0"/>
              </a:rPr>
            </a:br>
            <a:r>
              <a:rPr lang="pt-BR" dirty="0">
                <a:latin typeface="Calibri" panose="020F0502020204030204" pitchFamily="34" charset="0"/>
              </a:rPr>
              <a:t>e mais</a:t>
            </a:r>
            <a:endParaRPr lang="pt-BR" sz="1401" dirty="0">
              <a:latin typeface="Calibri" panose="020F0502020204030204" pitchFamily="34" charset="0"/>
              <a:ea typeface="Times New Roman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295746" y="4639176"/>
            <a:ext cx="2912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Escolaridade</a:t>
            </a:r>
          </a:p>
        </p:txBody>
      </p:sp>
      <p:sp>
        <p:nvSpPr>
          <p:cNvPr id="58" name="Retângulo 57"/>
          <p:cNvSpPr/>
          <p:nvPr/>
        </p:nvSpPr>
        <p:spPr>
          <a:xfrm>
            <a:off x="5835676" y="1390999"/>
            <a:ext cx="2912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Classe</a:t>
            </a:r>
          </a:p>
        </p:txBody>
      </p:sp>
      <p:cxnSp>
        <p:nvCxnSpPr>
          <p:cNvPr id="57" name="Conector reto 56"/>
          <p:cNvCxnSpPr/>
          <p:nvPr/>
        </p:nvCxnSpPr>
        <p:spPr>
          <a:xfrm>
            <a:off x="5479154" y="2232232"/>
            <a:ext cx="0" cy="2470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/>
          <p:cNvCxnSpPr/>
          <p:nvPr/>
        </p:nvCxnSpPr>
        <p:spPr>
          <a:xfrm>
            <a:off x="10587663" y="2215421"/>
            <a:ext cx="0" cy="2470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6016933" y="4639176"/>
            <a:ext cx="2912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Raça/ Cor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10671231" y="5570044"/>
            <a:ext cx="0" cy="279939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5382688" y="5246133"/>
            <a:ext cx="87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10834768" y="4639176"/>
            <a:ext cx="2912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Renda Familiar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(SM)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5" name="CaixaDeTexto 84"/>
          <p:cNvSpPr txBox="1"/>
          <p:nvPr/>
        </p:nvSpPr>
        <p:spPr>
          <a:xfrm>
            <a:off x="5812055" y="8568353"/>
            <a:ext cx="28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Amostra (2002)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2297D29-EF50-407E-946B-EC9B99D9F77B}"/>
              </a:ext>
            </a:extLst>
          </p:cNvPr>
          <p:cNvGrpSpPr/>
          <p:nvPr/>
        </p:nvGrpSpPr>
        <p:grpSpPr>
          <a:xfrm>
            <a:off x="1194849" y="2065927"/>
            <a:ext cx="3557827" cy="1781506"/>
            <a:chOff x="288593" y="2574606"/>
            <a:chExt cx="3557827" cy="1781506"/>
          </a:xfrm>
        </p:grpSpPr>
        <p:grpSp>
          <p:nvGrpSpPr>
            <p:cNvPr id="20" name="Group 240"/>
            <p:cNvGrpSpPr>
              <a:grpSpLocks/>
            </p:cNvGrpSpPr>
            <p:nvPr/>
          </p:nvGrpSpPr>
          <p:grpSpPr bwMode="auto">
            <a:xfrm>
              <a:off x="985087" y="2913628"/>
              <a:ext cx="560496" cy="517161"/>
              <a:chOff x="1846" y="1409"/>
              <a:chExt cx="194" cy="179"/>
            </a:xfrm>
          </p:grpSpPr>
          <p:sp>
            <p:nvSpPr>
              <p:cNvPr id="21" name="Oval 241"/>
              <p:cNvSpPr>
                <a:spLocks noChangeArrowheads="1"/>
              </p:cNvSpPr>
              <p:nvPr/>
            </p:nvSpPr>
            <p:spPr bwMode="auto">
              <a:xfrm>
                <a:off x="1846" y="1460"/>
                <a:ext cx="140" cy="128"/>
              </a:xfrm>
              <a:prstGeom prst="ellipse">
                <a:avLst/>
              </a:prstGeom>
              <a:noFill/>
              <a:ln w="57150">
                <a:solidFill>
                  <a:srgbClr val="354CB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" name="Line 242"/>
              <p:cNvSpPr>
                <a:spLocks noChangeShapeType="1"/>
              </p:cNvSpPr>
              <p:nvPr/>
            </p:nvSpPr>
            <p:spPr bwMode="auto">
              <a:xfrm flipV="1">
                <a:off x="1959" y="1409"/>
                <a:ext cx="81" cy="70"/>
              </a:xfrm>
              <a:prstGeom prst="line">
                <a:avLst/>
              </a:prstGeom>
              <a:noFill/>
              <a:ln w="57150">
                <a:solidFill>
                  <a:srgbClr val="354CB4"/>
                </a:solidFill>
                <a:round/>
                <a:headEnd/>
                <a:tailEnd type="arrow" w="med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" name="Group 244"/>
            <p:cNvGrpSpPr>
              <a:grpSpLocks/>
            </p:cNvGrpSpPr>
            <p:nvPr/>
          </p:nvGrpSpPr>
          <p:grpSpPr bwMode="auto">
            <a:xfrm>
              <a:off x="2761312" y="3746261"/>
              <a:ext cx="347543" cy="506421"/>
              <a:chOff x="2311" y="1452"/>
              <a:chExt cx="140" cy="204"/>
            </a:xfrm>
          </p:grpSpPr>
          <p:sp>
            <p:nvSpPr>
              <p:cNvPr id="27" name="Oval 245"/>
              <p:cNvSpPr>
                <a:spLocks noChangeArrowheads="1"/>
              </p:cNvSpPr>
              <p:nvPr/>
            </p:nvSpPr>
            <p:spPr bwMode="auto">
              <a:xfrm>
                <a:off x="2311" y="1452"/>
                <a:ext cx="140" cy="128"/>
              </a:xfrm>
              <a:prstGeom prst="ellipse">
                <a:avLst/>
              </a:prstGeom>
              <a:noFill/>
              <a:ln w="57150">
                <a:solidFill>
                  <a:srgbClr val="9D5EA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Line 246"/>
              <p:cNvSpPr>
                <a:spLocks noChangeShapeType="1"/>
              </p:cNvSpPr>
              <p:nvPr/>
            </p:nvSpPr>
            <p:spPr bwMode="auto">
              <a:xfrm>
                <a:off x="2378" y="1581"/>
                <a:ext cx="0" cy="75"/>
              </a:xfrm>
              <a:prstGeom prst="line">
                <a:avLst/>
              </a:prstGeom>
              <a:noFill/>
              <a:ln w="57150">
                <a:solidFill>
                  <a:srgbClr val="9D5EAF"/>
                </a:solidFill>
                <a:round/>
                <a:headEnd/>
                <a:tailEnd type="none" w="med" len="sm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" name="Line 247"/>
              <p:cNvSpPr>
                <a:spLocks noChangeShapeType="1"/>
              </p:cNvSpPr>
              <p:nvPr/>
            </p:nvSpPr>
            <p:spPr bwMode="auto">
              <a:xfrm>
                <a:off x="2340" y="1623"/>
                <a:ext cx="75" cy="0"/>
              </a:xfrm>
              <a:prstGeom prst="line">
                <a:avLst/>
              </a:prstGeom>
              <a:noFill/>
              <a:ln w="57150">
                <a:solidFill>
                  <a:srgbClr val="9D5EAF"/>
                </a:solidFill>
                <a:round/>
                <a:headEnd/>
                <a:tailEnd type="none" w="med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0" name="Agrupar 59">
              <a:extLst>
                <a:ext uri="{FF2B5EF4-FFF2-40B4-BE49-F238E27FC236}">
                  <a16:creationId xmlns:a16="http://schemas.microsoft.com/office/drawing/2014/main" id="{8E0313A2-8706-468B-B0CB-958C40A1A8F9}"/>
                </a:ext>
              </a:extLst>
            </p:cNvPr>
            <p:cNvGrpSpPr/>
            <p:nvPr/>
          </p:nvGrpSpPr>
          <p:grpSpPr>
            <a:xfrm>
              <a:off x="288593" y="2574606"/>
              <a:ext cx="1791940" cy="1781506"/>
              <a:chOff x="761951" y="2112734"/>
              <a:chExt cx="893085" cy="887885"/>
            </a:xfrm>
          </p:grpSpPr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438B0FC1-DA7A-4F20-93CD-3B42612F4EA2}"/>
                  </a:ext>
                </a:extLst>
              </p:cNvPr>
              <p:cNvSpPr/>
              <p:nvPr/>
            </p:nvSpPr>
            <p:spPr>
              <a:xfrm>
                <a:off x="974763" y="2527117"/>
                <a:ext cx="554146" cy="383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16305" fontAlgn="ctr"/>
                <a:r>
                  <a:rPr lang="pt-BR" sz="4400" b="1" dirty="0">
                    <a:solidFill>
                      <a:srgbClr val="354CB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48</a:t>
                </a:r>
                <a:r>
                  <a:rPr lang="pt-BR" sz="3600" b="1" dirty="0">
                    <a:solidFill>
                      <a:srgbClr val="354CB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endParaRPr lang="pt-BR" sz="4400" b="1" dirty="0">
                  <a:solidFill>
                    <a:srgbClr val="354CB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Oval 3">
                <a:extLst>
                  <a:ext uri="{FF2B5EF4-FFF2-40B4-BE49-F238E27FC236}">
                    <a16:creationId xmlns:a16="http://schemas.microsoft.com/office/drawing/2014/main" id="{1B3F4073-B6B1-401D-87B6-C2AAEE6BB2AA}"/>
                  </a:ext>
                </a:extLst>
              </p:cNvPr>
              <p:cNvSpPr/>
              <p:nvPr/>
            </p:nvSpPr>
            <p:spPr>
              <a:xfrm>
                <a:off x="761951" y="2112734"/>
                <a:ext cx="885789" cy="885789"/>
              </a:xfrm>
              <a:prstGeom prst="ellipse">
                <a:avLst/>
              </a:prstGeom>
              <a:noFill/>
              <a:ln w="69850">
                <a:solidFill>
                  <a:srgbClr val="B2B2B2">
                    <a:alpha val="3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Arc 4">
                <a:extLst>
                  <a:ext uri="{FF2B5EF4-FFF2-40B4-BE49-F238E27FC236}">
                    <a16:creationId xmlns:a16="http://schemas.microsoft.com/office/drawing/2014/main" id="{8B00DFC5-775A-48BC-B6C2-7196693FF187}"/>
                  </a:ext>
                </a:extLst>
              </p:cNvPr>
              <p:cNvSpPr/>
              <p:nvPr/>
            </p:nvSpPr>
            <p:spPr>
              <a:xfrm>
                <a:off x="770172" y="2115755"/>
                <a:ext cx="884864" cy="884864"/>
              </a:xfrm>
              <a:prstGeom prst="arc">
                <a:avLst>
                  <a:gd name="adj1" fmla="val 11197084"/>
                  <a:gd name="adj2" fmla="val 21495936"/>
                </a:avLst>
              </a:prstGeom>
              <a:ln w="69850" cap="rnd">
                <a:solidFill>
                  <a:srgbClr val="354CB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E29286D2-506B-4AE5-A5F0-943FDA94A60F}"/>
                </a:ext>
              </a:extLst>
            </p:cNvPr>
            <p:cNvGrpSpPr/>
            <p:nvPr/>
          </p:nvGrpSpPr>
          <p:grpSpPr>
            <a:xfrm>
              <a:off x="2081975" y="2574609"/>
              <a:ext cx="1764445" cy="1764793"/>
              <a:chOff x="2353236" y="2112735"/>
              <a:chExt cx="885789" cy="887914"/>
            </a:xfrm>
          </p:grpSpPr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25E3330A-E896-4D4D-BA47-F1B1A1D2FF2C}"/>
                  </a:ext>
                </a:extLst>
              </p:cNvPr>
              <p:cNvSpPr/>
              <p:nvPr/>
            </p:nvSpPr>
            <p:spPr>
              <a:xfrm>
                <a:off x="2578167" y="2284808"/>
                <a:ext cx="591855" cy="418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816305" fontAlgn="ctr"/>
                <a:r>
                  <a:rPr lang="pt-BR" sz="4800" b="1" dirty="0">
                    <a:solidFill>
                      <a:srgbClr val="9D5EA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52</a:t>
                </a:r>
                <a:r>
                  <a:rPr lang="pt-BR" sz="4000" b="1" dirty="0">
                    <a:solidFill>
                      <a:srgbClr val="9D5EA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%</a:t>
                </a:r>
                <a:endParaRPr lang="pt-BR" sz="4800" b="1" dirty="0">
                  <a:solidFill>
                    <a:srgbClr val="9D5EA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4" name="Grupo 45">
                <a:extLst>
                  <a:ext uri="{FF2B5EF4-FFF2-40B4-BE49-F238E27FC236}">
                    <a16:creationId xmlns:a16="http://schemas.microsoft.com/office/drawing/2014/main" id="{C883D411-40E0-4B40-BFAE-46D0A40A8EFD}"/>
                  </a:ext>
                </a:extLst>
              </p:cNvPr>
              <p:cNvGrpSpPr/>
              <p:nvPr/>
            </p:nvGrpSpPr>
            <p:grpSpPr>
              <a:xfrm>
                <a:off x="2353236" y="2112735"/>
                <a:ext cx="885789" cy="887914"/>
                <a:chOff x="753414" y="1708670"/>
                <a:chExt cx="1238597" cy="1241568"/>
              </a:xfrm>
            </p:grpSpPr>
            <p:sp>
              <p:nvSpPr>
                <p:cNvPr id="95" name="Oval 3">
                  <a:extLst>
                    <a:ext uri="{FF2B5EF4-FFF2-40B4-BE49-F238E27FC236}">
                      <a16:creationId xmlns:a16="http://schemas.microsoft.com/office/drawing/2014/main" id="{C4F15757-38B5-43DE-A92B-A4C224D3D4EF}"/>
                    </a:ext>
                  </a:extLst>
                </p:cNvPr>
                <p:cNvSpPr/>
                <p:nvPr/>
              </p:nvSpPr>
              <p:spPr>
                <a:xfrm>
                  <a:off x="753414" y="1708670"/>
                  <a:ext cx="1238597" cy="1238597"/>
                </a:xfrm>
                <a:prstGeom prst="ellipse">
                  <a:avLst/>
                </a:prstGeom>
                <a:noFill/>
                <a:ln w="69850">
                  <a:solidFill>
                    <a:srgbClr val="B2B2B2">
                      <a:alpha val="3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6" name="Arc 4">
                  <a:extLst>
                    <a:ext uri="{FF2B5EF4-FFF2-40B4-BE49-F238E27FC236}">
                      <a16:creationId xmlns:a16="http://schemas.microsoft.com/office/drawing/2014/main" id="{FADF8A6F-DDF9-476B-8BB1-20FEDA20322C}"/>
                    </a:ext>
                  </a:extLst>
                </p:cNvPr>
                <p:cNvSpPr/>
                <p:nvPr/>
              </p:nvSpPr>
              <p:spPr>
                <a:xfrm flipV="1">
                  <a:off x="753580" y="1712934"/>
                  <a:ext cx="1237304" cy="1237304"/>
                </a:xfrm>
                <a:prstGeom prst="arc">
                  <a:avLst>
                    <a:gd name="adj1" fmla="val 11072700"/>
                    <a:gd name="adj2" fmla="val 1083567"/>
                  </a:avLst>
                </a:prstGeom>
                <a:ln w="69850" cap="rnd">
                  <a:solidFill>
                    <a:srgbClr val="9D5EA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6" name="Título 5">
            <a:extLst>
              <a:ext uri="{FF2B5EF4-FFF2-40B4-BE49-F238E27FC236}">
                <a16:creationId xmlns:a16="http://schemas.microsoft.com/office/drawing/2014/main" id="{1EEA788B-42F5-47BF-BFB6-713CA51AAC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8657" y="246554"/>
            <a:ext cx="15378690" cy="122262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1444020" eaLnBrk="1" fontAlgn="auto" hangingPunct="1">
              <a:spcAft>
                <a:spcPts val="0"/>
              </a:spcAft>
            </a:pPr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cs typeface="+mn-cs"/>
              </a:rPr>
              <a:t>Perfil da Amostra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D4AEDA-569C-433D-B326-A33FC2A0930E}"/>
              </a:ext>
            </a:extLst>
          </p:cNvPr>
          <p:cNvSpPr/>
          <p:nvPr/>
        </p:nvSpPr>
        <p:spPr>
          <a:xfrm>
            <a:off x="1218014" y="5155127"/>
            <a:ext cx="3116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dirty="0">
                <a:latin typeface="Calibri" panose="020F0502020204030204" pitchFamily="34" charset="0"/>
              </a:rPr>
              <a:t>Até 4ª série do fundamental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8D33C999-3E70-4474-AC2C-2CF804EDD73C}"/>
              </a:ext>
            </a:extLst>
          </p:cNvPr>
          <p:cNvSpPr/>
          <p:nvPr/>
        </p:nvSpPr>
        <p:spPr>
          <a:xfrm>
            <a:off x="1868880" y="5809577"/>
            <a:ext cx="3232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dirty="0">
                <a:latin typeface="Calibri" panose="020F0502020204030204" pitchFamily="34" charset="0"/>
              </a:rPr>
              <a:t>5ª a 8ª série do  fundamental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09C9A6A-C17E-4B9B-854A-00799F4E3F71}"/>
              </a:ext>
            </a:extLst>
          </p:cNvPr>
          <p:cNvSpPr/>
          <p:nvPr/>
        </p:nvSpPr>
        <p:spPr>
          <a:xfrm>
            <a:off x="2022482" y="7376230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dirty="0">
                <a:latin typeface="Calibri" panose="020F0502020204030204" pitchFamily="34" charset="0"/>
              </a:rPr>
              <a:t>Ensino Médio</a:t>
            </a: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BDDD9C0D-B9C4-4A04-BB45-6452DAAC2B42}"/>
              </a:ext>
            </a:extLst>
          </p:cNvPr>
          <p:cNvSpPr/>
          <p:nvPr/>
        </p:nvSpPr>
        <p:spPr>
          <a:xfrm>
            <a:off x="948149" y="8493238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pt-BR" dirty="0">
                <a:latin typeface="Calibri" panose="020F0502020204030204" pitchFamily="34" charset="0"/>
              </a:rPr>
              <a:t>Superior</a:t>
            </a: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EC6464C3-A4F9-455B-BA02-691877C0163A}"/>
              </a:ext>
            </a:extLst>
          </p:cNvPr>
          <p:cNvCxnSpPr/>
          <p:nvPr/>
        </p:nvCxnSpPr>
        <p:spPr>
          <a:xfrm>
            <a:off x="5471908" y="5675948"/>
            <a:ext cx="0" cy="2470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D2EEF1A-3A3D-40F9-8D86-A26FC5A16812}"/>
              </a:ext>
            </a:extLst>
          </p:cNvPr>
          <p:cNvGrpSpPr/>
          <p:nvPr/>
        </p:nvGrpSpPr>
        <p:grpSpPr>
          <a:xfrm>
            <a:off x="5503684" y="2008120"/>
            <a:ext cx="4022431" cy="2204862"/>
            <a:chOff x="5962314" y="2631817"/>
            <a:chExt cx="2684530" cy="1526513"/>
          </a:xfrm>
        </p:grpSpPr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E111D71D-98C2-4FB0-917F-7F485860F73B}"/>
                </a:ext>
              </a:extLst>
            </p:cNvPr>
            <p:cNvSpPr txBox="1"/>
            <p:nvPr/>
          </p:nvSpPr>
          <p:spPr>
            <a:xfrm>
              <a:off x="6307050" y="2631817"/>
              <a:ext cx="263111" cy="302606"/>
            </a:xfrm>
            <a:prstGeom prst="rect">
              <a:avLst/>
            </a:prstGeom>
            <a:noFill/>
            <a:ln w="9525" algn="ctr">
              <a:noFill/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A/B</a:t>
              </a:r>
            </a:p>
          </p:txBody>
        </p:sp>
        <p:sp>
          <p:nvSpPr>
            <p:cNvPr id="109" name="Forma livre 6">
              <a:extLst>
                <a:ext uri="{FF2B5EF4-FFF2-40B4-BE49-F238E27FC236}">
                  <a16:creationId xmlns:a16="http://schemas.microsoft.com/office/drawing/2014/main" id="{DA0BD6D8-4CFC-45B2-91A4-9BFD69F7F409}"/>
                </a:ext>
              </a:extLst>
            </p:cNvPr>
            <p:cNvSpPr/>
            <p:nvPr/>
          </p:nvSpPr>
          <p:spPr>
            <a:xfrm>
              <a:off x="5962314" y="2973109"/>
              <a:ext cx="2684530" cy="1185221"/>
            </a:xfrm>
            <a:custGeom>
              <a:avLst/>
              <a:gdLst>
                <a:gd name="connsiteX0" fmla="*/ 0 w 2997200"/>
                <a:gd name="connsiteY0" fmla="*/ 0 h 1574800"/>
                <a:gd name="connsiteX1" fmla="*/ 1206500 w 2997200"/>
                <a:gd name="connsiteY1" fmla="*/ 342900 h 1574800"/>
                <a:gd name="connsiteX2" fmla="*/ 2260600 w 2997200"/>
                <a:gd name="connsiteY2" fmla="*/ 990600 h 1574800"/>
                <a:gd name="connsiteX3" fmla="*/ 2997200 w 2997200"/>
                <a:gd name="connsiteY3" fmla="*/ 1574800 h 157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7200" h="1574800">
                  <a:moveTo>
                    <a:pt x="0" y="0"/>
                  </a:moveTo>
                  <a:cubicBezTo>
                    <a:pt x="414866" y="88900"/>
                    <a:pt x="829733" y="177800"/>
                    <a:pt x="1206500" y="342900"/>
                  </a:cubicBezTo>
                  <a:cubicBezTo>
                    <a:pt x="1583267" y="508000"/>
                    <a:pt x="1962150" y="785283"/>
                    <a:pt x="2260600" y="990600"/>
                  </a:cubicBezTo>
                  <a:cubicBezTo>
                    <a:pt x="2559050" y="1195917"/>
                    <a:pt x="2778125" y="1385358"/>
                    <a:pt x="2997200" y="1574800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txBody>
            <a:bodyPr rtlCol="0" anchor="ctr"/>
            <a:lstStyle/>
            <a:p>
              <a:pPr algn="ctr"/>
              <a:endParaRPr lang="pt-B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Octógono 109">
              <a:extLst>
                <a:ext uri="{FF2B5EF4-FFF2-40B4-BE49-F238E27FC236}">
                  <a16:creationId xmlns:a16="http://schemas.microsoft.com/office/drawing/2014/main" id="{56E3BECB-9839-4DAF-A51E-F24BA4594C72}"/>
                </a:ext>
              </a:extLst>
            </p:cNvPr>
            <p:cNvSpPr/>
            <p:nvPr/>
          </p:nvSpPr>
          <p:spPr>
            <a:xfrm>
              <a:off x="6191958" y="2873078"/>
              <a:ext cx="481198" cy="427683"/>
            </a:xfrm>
            <a:prstGeom prst="octagon">
              <a:avLst/>
            </a:prstGeom>
            <a:solidFill>
              <a:srgbClr val="E2C6EE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t-B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23%</a:t>
              </a:r>
            </a:p>
          </p:txBody>
        </p:sp>
        <p:sp>
          <p:nvSpPr>
            <p:cNvPr id="111" name="Octógono 110">
              <a:extLst>
                <a:ext uri="{FF2B5EF4-FFF2-40B4-BE49-F238E27FC236}">
                  <a16:creationId xmlns:a16="http://schemas.microsoft.com/office/drawing/2014/main" id="{153E5575-7D4C-4BB8-BE16-8357EBDEBC04}"/>
                </a:ext>
              </a:extLst>
            </p:cNvPr>
            <p:cNvSpPr/>
            <p:nvPr/>
          </p:nvSpPr>
          <p:spPr>
            <a:xfrm>
              <a:off x="6972899" y="2960086"/>
              <a:ext cx="805610" cy="716017"/>
            </a:xfrm>
            <a:prstGeom prst="octagon">
              <a:avLst/>
            </a:prstGeom>
            <a:solidFill>
              <a:srgbClr val="5E5A97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t-BR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50%</a:t>
              </a:r>
            </a:p>
          </p:txBody>
        </p:sp>
        <p:sp>
          <p:nvSpPr>
            <p:cNvPr id="112" name="Octógono 111">
              <a:extLst>
                <a:ext uri="{FF2B5EF4-FFF2-40B4-BE49-F238E27FC236}">
                  <a16:creationId xmlns:a16="http://schemas.microsoft.com/office/drawing/2014/main" id="{C48A9BC3-9217-4F9F-98DA-77C5E98B0EC6}"/>
                </a:ext>
              </a:extLst>
            </p:cNvPr>
            <p:cNvSpPr/>
            <p:nvPr/>
          </p:nvSpPr>
          <p:spPr>
            <a:xfrm>
              <a:off x="7868647" y="3463532"/>
              <a:ext cx="676121" cy="579382"/>
            </a:xfrm>
            <a:prstGeom prst="octagon">
              <a:avLst/>
            </a:prstGeom>
            <a:solidFill>
              <a:srgbClr val="749CD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t-B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27%</a:t>
              </a:r>
            </a:p>
          </p:txBody>
        </p: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id="{1C5438BC-898A-4A8D-8367-E23122B60E9F}"/>
                </a:ext>
              </a:extLst>
            </p:cNvPr>
            <p:cNvSpPr txBox="1"/>
            <p:nvPr/>
          </p:nvSpPr>
          <p:spPr>
            <a:xfrm>
              <a:off x="7219304" y="2730735"/>
              <a:ext cx="263111" cy="302606"/>
            </a:xfrm>
            <a:prstGeom prst="rect">
              <a:avLst/>
            </a:prstGeom>
            <a:noFill/>
            <a:ln w="9525" algn="ctr">
              <a:noFill/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14" name="CaixaDeTexto 113">
              <a:extLst>
                <a:ext uri="{FF2B5EF4-FFF2-40B4-BE49-F238E27FC236}">
                  <a16:creationId xmlns:a16="http://schemas.microsoft.com/office/drawing/2014/main" id="{7092EF67-B57B-4B5E-BC7E-9ABC1595254F}"/>
                </a:ext>
              </a:extLst>
            </p:cNvPr>
            <p:cNvSpPr txBox="1"/>
            <p:nvPr/>
          </p:nvSpPr>
          <p:spPr>
            <a:xfrm>
              <a:off x="8065626" y="3215863"/>
              <a:ext cx="263111" cy="302606"/>
            </a:xfrm>
            <a:prstGeom prst="rect">
              <a:avLst/>
            </a:prstGeom>
            <a:noFill/>
            <a:ln w="9525" algn="ctr">
              <a:noFill/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D/E</a:t>
              </a:r>
            </a:p>
          </p:txBody>
        </p:sp>
      </p:grpSp>
      <p:sp>
        <p:nvSpPr>
          <p:cNvPr id="118" name="Elipse 117">
            <a:extLst>
              <a:ext uri="{FF2B5EF4-FFF2-40B4-BE49-F238E27FC236}">
                <a16:creationId xmlns:a16="http://schemas.microsoft.com/office/drawing/2014/main" id="{CD3EACC9-A175-4F1A-959B-74E5FD48F6F6}"/>
              </a:ext>
            </a:extLst>
          </p:cNvPr>
          <p:cNvSpPr/>
          <p:nvPr/>
        </p:nvSpPr>
        <p:spPr>
          <a:xfrm>
            <a:off x="6673155" y="6418402"/>
            <a:ext cx="1196790" cy="10624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4" name="Agrupar 123">
            <a:extLst>
              <a:ext uri="{FF2B5EF4-FFF2-40B4-BE49-F238E27FC236}">
                <a16:creationId xmlns:a16="http://schemas.microsoft.com/office/drawing/2014/main" id="{41A45A2B-5C99-4B1E-94DA-FD5CD9EBAF05}"/>
              </a:ext>
            </a:extLst>
          </p:cNvPr>
          <p:cNvGrpSpPr/>
          <p:nvPr/>
        </p:nvGrpSpPr>
        <p:grpSpPr>
          <a:xfrm>
            <a:off x="6940458" y="6442560"/>
            <a:ext cx="636337" cy="968464"/>
            <a:chOff x="3854448" y="4179722"/>
            <a:chExt cx="185738" cy="282681"/>
          </a:xfrm>
        </p:grpSpPr>
        <p:pic>
          <p:nvPicPr>
            <p:cNvPr id="125" name="Imagem 124">
              <a:extLst>
                <a:ext uri="{FF2B5EF4-FFF2-40B4-BE49-F238E27FC236}">
                  <a16:creationId xmlns:a16="http://schemas.microsoft.com/office/drawing/2014/main" id="{242E4B09-D818-48F6-87A9-480A97FC6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27423" r="27398"/>
            <a:stretch/>
          </p:blipFill>
          <p:spPr>
            <a:xfrm>
              <a:off x="3912471" y="4179722"/>
              <a:ext cx="127715" cy="282681"/>
            </a:xfrm>
            <a:prstGeom prst="rect">
              <a:avLst/>
            </a:prstGeom>
          </p:spPr>
        </p:pic>
        <p:pic>
          <p:nvPicPr>
            <p:cNvPr id="126" name="Imagem 125">
              <a:extLst>
                <a:ext uri="{FF2B5EF4-FFF2-40B4-BE49-F238E27FC236}">
                  <a16:creationId xmlns:a16="http://schemas.microsoft.com/office/drawing/2014/main" id="{30D7CECA-14FB-42B6-928B-BBC14B7EC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26501" r="26937"/>
            <a:stretch/>
          </p:blipFill>
          <p:spPr>
            <a:xfrm>
              <a:off x="3880302" y="4226163"/>
              <a:ext cx="110001" cy="236240"/>
            </a:xfrm>
            <a:prstGeom prst="rect">
              <a:avLst/>
            </a:prstGeom>
          </p:spPr>
        </p:pic>
        <p:pic>
          <p:nvPicPr>
            <p:cNvPr id="127" name="Imagem 126">
              <a:extLst>
                <a:ext uri="{FF2B5EF4-FFF2-40B4-BE49-F238E27FC236}">
                  <a16:creationId xmlns:a16="http://schemas.microsoft.com/office/drawing/2014/main" id="{83F86EBF-5F8C-49EC-BEBF-052B513334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27554" r="27266"/>
            <a:stretch/>
          </p:blipFill>
          <p:spPr>
            <a:xfrm>
              <a:off x="3854448" y="4264526"/>
              <a:ext cx="89401" cy="197877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0005831-E993-49CC-B82F-F6956532776B}"/>
              </a:ext>
            </a:extLst>
          </p:cNvPr>
          <p:cNvGrpSpPr/>
          <p:nvPr/>
        </p:nvGrpSpPr>
        <p:grpSpPr>
          <a:xfrm>
            <a:off x="8777964" y="6587124"/>
            <a:ext cx="1893267" cy="874076"/>
            <a:chOff x="8777964" y="6587124"/>
            <a:chExt cx="1893267" cy="874076"/>
          </a:xfrm>
        </p:grpSpPr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4DB5B4AB-7956-4FF2-9819-9348D754DBA0}"/>
                </a:ext>
              </a:extLst>
            </p:cNvPr>
            <p:cNvSpPr/>
            <p:nvPr/>
          </p:nvSpPr>
          <p:spPr>
            <a:xfrm>
              <a:off x="8777964" y="7283489"/>
              <a:ext cx="143165" cy="141331"/>
            </a:xfrm>
            <a:prstGeom prst="ellipse">
              <a:avLst/>
            </a:prstGeom>
            <a:solidFill>
              <a:srgbClr val="789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tângulo 120">
              <a:extLst>
                <a:ext uri="{FF2B5EF4-FFF2-40B4-BE49-F238E27FC236}">
                  <a16:creationId xmlns:a16="http://schemas.microsoft.com/office/drawing/2014/main" id="{1B45FEBD-7282-4DFC-A74E-6AB5A9F06274}"/>
                </a:ext>
              </a:extLst>
            </p:cNvPr>
            <p:cNvSpPr/>
            <p:nvPr/>
          </p:nvSpPr>
          <p:spPr>
            <a:xfrm>
              <a:off x="8882870" y="6587124"/>
              <a:ext cx="1788361" cy="87407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804" tIns="60403" rIns="120804" bIns="60403" rtlCol="0" anchor="ctr"/>
            <a:lstStyle/>
            <a:p>
              <a:pPr defTabSz="953855">
                <a:spcAft>
                  <a:spcPts val="200"/>
                </a:spcAft>
              </a:pP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Preta/ Parda</a:t>
              </a:r>
              <a:b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</a:b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Branca</a:t>
              </a:r>
            </a:p>
            <a:p>
              <a:pPr defTabSz="953855">
                <a:spcAft>
                  <a:spcPts val="200"/>
                </a:spcAft>
              </a:pPr>
              <a:r>
                <a:rPr lang="pt-B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ＭＳ Ｐゴシック" charset="-128"/>
                  <a:cs typeface="Calibri" panose="020F0502020204030204" pitchFamily="34" charset="0"/>
                </a:rPr>
                <a:t>Outras</a:t>
              </a:r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B4BBAD6F-3AD4-40B8-AC12-06F77E3AD9DF}"/>
                </a:ext>
              </a:extLst>
            </p:cNvPr>
            <p:cNvSpPr/>
            <p:nvPr/>
          </p:nvSpPr>
          <p:spPr>
            <a:xfrm>
              <a:off x="8790347" y="6634038"/>
              <a:ext cx="143165" cy="141331"/>
            </a:xfrm>
            <a:prstGeom prst="ellipse">
              <a:avLst/>
            </a:prstGeom>
            <a:solidFill>
              <a:srgbClr val="5E5A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2743C3E4-E202-4678-A9FC-7A025420D94F}"/>
                </a:ext>
              </a:extLst>
            </p:cNvPr>
            <p:cNvSpPr/>
            <p:nvPr/>
          </p:nvSpPr>
          <p:spPr>
            <a:xfrm>
              <a:off x="8777964" y="6942835"/>
              <a:ext cx="143165" cy="141331"/>
            </a:xfrm>
            <a:prstGeom prst="ellipse">
              <a:avLst/>
            </a:prstGeom>
            <a:solidFill>
              <a:srgbClr val="E2C6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Imagem 25">
            <a:extLst>
              <a:ext uri="{FF2B5EF4-FFF2-40B4-BE49-F238E27FC236}">
                <a16:creationId xmlns:a16="http://schemas.microsoft.com/office/drawing/2014/main" id="{6D3B0724-3E36-4126-80B4-5E2063635E8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5854" t="54907" r="37948"/>
          <a:stretch/>
        </p:blipFill>
        <p:spPr>
          <a:xfrm>
            <a:off x="12876849" y="2559421"/>
            <a:ext cx="1096161" cy="1061330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3578790F-CD7C-4886-B6F0-7CBCFC4559C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25654" t="50179" r="51216" b="-145"/>
          <a:stretch/>
        </p:blipFill>
        <p:spPr>
          <a:xfrm>
            <a:off x="11910792" y="2530246"/>
            <a:ext cx="921472" cy="1119680"/>
          </a:xfrm>
          <a:prstGeom prst="rect">
            <a:avLst/>
          </a:prstGeom>
        </p:spPr>
      </p:pic>
      <p:pic>
        <p:nvPicPr>
          <p:cNvPr id="131" name="Imagem 130">
            <a:extLst>
              <a:ext uri="{FF2B5EF4-FFF2-40B4-BE49-F238E27FC236}">
                <a16:creationId xmlns:a16="http://schemas.microsoft.com/office/drawing/2014/main" id="{36779027-43A4-46CF-A0F3-2D0E7AA5B07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9541" t="47362" r="24857" b="60"/>
          <a:stretch/>
        </p:blipFill>
        <p:spPr>
          <a:xfrm>
            <a:off x="15058751" y="2500972"/>
            <a:ext cx="1019953" cy="1178229"/>
          </a:xfrm>
          <a:prstGeom prst="rect">
            <a:avLst/>
          </a:prstGeom>
        </p:spPr>
      </p:pic>
      <p:pic>
        <p:nvPicPr>
          <p:cNvPr id="132" name="Imagem 131">
            <a:extLst>
              <a:ext uri="{FF2B5EF4-FFF2-40B4-BE49-F238E27FC236}">
                <a16:creationId xmlns:a16="http://schemas.microsoft.com/office/drawing/2014/main" id="{FE45C814-771F-4C67-B653-EBA74C17BEA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74984" t="47838"/>
          <a:stretch/>
        </p:blipFill>
        <p:spPr>
          <a:xfrm>
            <a:off x="14017595" y="2505646"/>
            <a:ext cx="996570" cy="1168881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61019517-76F9-4066-9E7E-45E7C5FD30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8549" t="54907" r="10098" b="-493"/>
          <a:stretch/>
        </p:blipFill>
        <p:spPr>
          <a:xfrm>
            <a:off x="10972754" y="2553601"/>
            <a:ext cx="893453" cy="1072971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11048348" y="209766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12088283" y="2091482"/>
            <a:ext cx="73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13056251" y="2097664"/>
            <a:ext cx="73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4083416" y="2097664"/>
            <a:ext cx="73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5173355" y="2100681"/>
            <a:ext cx="737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1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45456" y="1498803"/>
            <a:ext cx="3626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Região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33354" y="1513709"/>
            <a:ext cx="3707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Religião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7945456" y="5732168"/>
            <a:ext cx="3626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Porte do Município</a:t>
            </a:r>
            <a:b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</a:b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(EM NÚMERO DE HABITANTES)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5" name="Freeform 192"/>
          <p:cNvSpPr>
            <a:spLocks/>
          </p:cNvSpPr>
          <p:nvPr/>
        </p:nvSpPr>
        <p:spPr bwMode="auto">
          <a:xfrm rot="108745">
            <a:off x="9844414" y="1905768"/>
            <a:ext cx="1511965" cy="1199825"/>
          </a:xfrm>
          <a:custGeom>
            <a:avLst/>
            <a:gdLst>
              <a:gd name="T0" fmla="*/ 3 w 1839"/>
              <a:gd name="T1" fmla="*/ 8 h 1180"/>
              <a:gd name="T2" fmla="*/ 1 w 1839"/>
              <a:gd name="T3" fmla="*/ 8 h 1180"/>
              <a:gd name="T4" fmla="*/ 0 w 1839"/>
              <a:gd name="T5" fmla="*/ 7 h 1180"/>
              <a:gd name="T6" fmla="*/ 0 w 1839"/>
              <a:gd name="T7" fmla="*/ 7 h 1180"/>
              <a:gd name="T8" fmla="*/ 1 w 1839"/>
              <a:gd name="T9" fmla="*/ 6 h 1180"/>
              <a:gd name="T10" fmla="*/ 1 w 1839"/>
              <a:gd name="T11" fmla="*/ 5 h 1180"/>
              <a:gd name="T12" fmla="*/ 2 w 1839"/>
              <a:gd name="T13" fmla="*/ 5 h 1180"/>
              <a:gd name="T14" fmla="*/ 2 w 1839"/>
              <a:gd name="T15" fmla="*/ 5 h 1180"/>
              <a:gd name="T16" fmla="*/ 2 w 1839"/>
              <a:gd name="T17" fmla="*/ 5 h 1180"/>
              <a:gd name="T18" fmla="*/ 3 w 1839"/>
              <a:gd name="T19" fmla="*/ 5 h 1180"/>
              <a:gd name="T20" fmla="*/ 3 w 1839"/>
              <a:gd name="T21" fmla="*/ 3 h 1180"/>
              <a:gd name="T22" fmla="*/ 2 w 1839"/>
              <a:gd name="T23" fmla="*/ 2 h 1180"/>
              <a:gd name="T24" fmla="*/ 2 w 1839"/>
              <a:gd name="T25" fmla="*/ 1 h 1180"/>
              <a:gd name="T26" fmla="*/ 3 w 1839"/>
              <a:gd name="T27" fmla="*/ 1 h 1180"/>
              <a:gd name="T28" fmla="*/ 3 w 1839"/>
              <a:gd name="T29" fmla="*/ 1 h 1180"/>
              <a:gd name="T30" fmla="*/ 3 w 1839"/>
              <a:gd name="T31" fmla="*/ 1 h 1180"/>
              <a:gd name="T32" fmla="*/ 2 w 1839"/>
              <a:gd name="T33" fmla="*/ 1 h 1180"/>
              <a:gd name="T34" fmla="*/ 3 w 1839"/>
              <a:gd name="T35" fmla="*/ 1 h 1180"/>
              <a:gd name="T36" fmla="*/ 3 w 1839"/>
              <a:gd name="T37" fmla="*/ 1 h 1180"/>
              <a:gd name="T38" fmla="*/ 3 w 1839"/>
              <a:gd name="T39" fmla="*/ 0 h 1180"/>
              <a:gd name="T40" fmla="*/ 4 w 1839"/>
              <a:gd name="T41" fmla="*/ 0 h 1180"/>
              <a:gd name="T42" fmla="*/ 4 w 1839"/>
              <a:gd name="T43" fmla="*/ 0 h 1180"/>
              <a:gd name="T44" fmla="*/ 4 w 1839"/>
              <a:gd name="T45" fmla="*/ 1 h 1180"/>
              <a:gd name="T46" fmla="*/ 5 w 1839"/>
              <a:gd name="T47" fmla="*/ 1 h 1180"/>
              <a:gd name="T48" fmla="*/ 5 w 1839"/>
              <a:gd name="T49" fmla="*/ 1 h 1180"/>
              <a:gd name="T50" fmla="*/ 5 w 1839"/>
              <a:gd name="T51" fmla="*/ 1 h 1180"/>
              <a:gd name="T52" fmla="*/ 6 w 1839"/>
              <a:gd name="T53" fmla="*/ 1 h 1180"/>
              <a:gd name="T54" fmla="*/ 6 w 1839"/>
              <a:gd name="T55" fmla="*/ 1 h 1180"/>
              <a:gd name="T56" fmla="*/ 6 w 1839"/>
              <a:gd name="T57" fmla="*/ 0 h 1180"/>
              <a:gd name="T58" fmla="*/ 7 w 1839"/>
              <a:gd name="T59" fmla="*/ 0 h 1180"/>
              <a:gd name="T60" fmla="*/ 7 w 1839"/>
              <a:gd name="T61" fmla="*/ 1 h 1180"/>
              <a:gd name="T62" fmla="*/ 7 w 1839"/>
              <a:gd name="T63" fmla="*/ 1 h 1180"/>
              <a:gd name="T64" fmla="*/ 8 w 1839"/>
              <a:gd name="T65" fmla="*/ 2 h 1180"/>
              <a:gd name="T66" fmla="*/ 8 w 1839"/>
              <a:gd name="T67" fmla="*/ 2 h 1180"/>
              <a:gd name="T68" fmla="*/ 8 w 1839"/>
              <a:gd name="T69" fmla="*/ 2 h 1180"/>
              <a:gd name="T70" fmla="*/ 9 w 1839"/>
              <a:gd name="T71" fmla="*/ 2 h 1180"/>
              <a:gd name="T72" fmla="*/ 9 w 1839"/>
              <a:gd name="T73" fmla="*/ 1 h 1180"/>
              <a:gd name="T74" fmla="*/ 10 w 1839"/>
              <a:gd name="T75" fmla="*/ 1 h 1180"/>
              <a:gd name="T76" fmla="*/ 10 w 1839"/>
              <a:gd name="T77" fmla="*/ 2 h 1180"/>
              <a:gd name="T78" fmla="*/ 11 w 1839"/>
              <a:gd name="T79" fmla="*/ 3 h 1180"/>
              <a:gd name="T80" fmla="*/ 12 w 1839"/>
              <a:gd name="T81" fmla="*/ 3 h 1180"/>
              <a:gd name="T82" fmla="*/ 11 w 1839"/>
              <a:gd name="T83" fmla="*/ 4 h 1180"/>
              <a:gd name="T84" fmla="*/ 10 w 1839"/>
              <a:gd name="T85" fmla="*/ 6 h 1180"/>
              <a:gd name="T86" fmla="*/ 10 w 1839"/>
              <a:gd name="T87" fmla="*/ 8 h 1180"/>
              <a:gd name="T88" fmla="*/ 9 w 1839"/>
              <a:gd name="T89" fmla="*/ 8 h 1180"/>
              <a:gd name="T90" fmla="*/ 8 w 1839"/>
              <a:gd name="T91" fmla="*/ 8 h 1180"/>
              <a:gd name="T92" fmla="*/ 7 w 1839"/>
              <a:gd name="T93" fmla="*/ 8 h 1180"/>
              <a:gd name="T94" fmla="*/ 7 w 1839"/>
              <a:gd name="T95" fmla="*/ 8 h 1180"/>
              <a:gd name="T96" fmla="*/ 6 w 1839"/>
              <a:gd name="T97" fmla="*/ 8 h 1180"/>
              <a:gd name="T98" fmla="*/ 6 w 1839"/>
              <a:gd name="T99" fmla="*/ 8 h 1180"/>
              <a:gd name="T100" fmla="*/ 6 w 1839"/>
              <a:gd name="T101" fmla="*/ 9 h 1180"/>
              <a:gd name="T102" fmla="*/ 5 w 1839"/>
              <a:gd name="T103" fmla="*/ 9 h 1180"/>
              <a:gd name="T104" fmla="*/ 5 w 1839"/>
              <a:gd name="T105" fmla="*/ 9 h 11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839"/>
              <a:gd name="T160" fmla="*/ 0 h 1180"/>
              <a:gd name="T161" fmla="*/ 1839 w 1839"/>
              <a:gd name="T162" fmla="*/ 1180 h 11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839" h="1180">
                <a:moveTo>
                  <a:pt x="727" y="1179"/>
                </a:moveTo>
                <a:lnTo>
                  <a:pt x="681" y="1162"/>
                </a:lnTo>
                <a:lnTo>
                  <a:pt x="637" y="1145"/>
                </a:lnTo>
                <a:lnTo>
                  <a:pt x="591" y="1127"/>
                </a:lnTo>
                <a:lnTo>
                  <a:pt x="547" y="1111"/>
                </a:lnTo>
                <a:lnTo>
                  <a:pt x="501" y="1093"/>
                </a:lnTo>
                <a:lnTo>
                  <a:pt x="457" y="1076"/>
                </a:lnTo>
                <a:lnTo>
                  <a:pt x="411" y="1060"/>
                </a:lnTo>
                <a:lnTo>
                  <a:pt x="365" y="1041"/>
                </a:lnTo>
                <a:lnTo>
                  <a:pt x="318" y="1033"/>
                </a:lnTo>
                <a:lnTo>
                  <a:pt x="271" y="1025"/>
                </a:lnTo>
                <a:lnTo>
                  <a:pt x="224" y="1017"/>
                </a:lnTo>
                <a:lnTo>
                  <a:pt x="177" y="1008"/>
                </a:lnTo>
                <a:lnTo>
                  <a:pt x="131" y="997"/>
                </a:lnTo>
                <a:lnTo>
                  <a:pt x="86" y="986"/>
                </a:lnTo>
                <a:lnTo>
                  <a:pt x="43" y="974"/>
                </a:lnTo>
                <a:lnTo>
                  <a:pt x="0" y="960"/>
                </a:lnTo>
                <a:lnTo>
                  <a:pt x="4" y="947"/>
                </a:lnTo>
                <a:lnTo>
                  <a:pt x="8" y="939"/>
                </a:lnTo>
                <a:lnTo>
                  <a:pt x="14" y="932"/>
                </a:lnTo>
                <a:lnTo>
                  <a:pt x="19" y="927"/>
                </a:lnTo>
                <a:lnTo>
                  <a:pt x="26" y="922"/>
                </a:lnTo>
                <a:lnTo>
                  <a:pt x="33" y="917"/>
                </a:lnTo>
                <a:lnTo>
                  <a:pt x="41" y="911"/>
                </a:lnTo>
                <a:lnTo>
                  <a:pt x="51" y="904"/>
                </a:lnTo>
                <a:lnTo>
                  <a:pt x="55" y="875"/>
                </a:lnTo>
                <a:lnTo>
                  <a:pt x="61" y="848"/>
                </a:lnTo>
                <a:lnTo>
                  <a:pt x="68" y="824"/>
                </a:lnTo>
                <a:lnTo>
                  <a:pt x="75" y="803"/>
                </a:lnTo>
                <a:lnTo>
                  <a:pt x="84" y="784"/>
                </a:lnTo>
                <a:lnTo>
                  <a:pt x="94" y="767"/>
                </a:lnTo>
                <a:lnTo>
                  <a:pt x="105" y="753"/>
                </a:lnTo>
                <a:lnTo>
                  <a:pt x="119" y="740"/>
                </a:lnTo>
                <a:lnTo>
                  <a:pt x="133" y="729"/>
                </a:lnTo>
                <a:lnTo>
                  <a:pt x="149" y="719"/>
                </a:lnTo>
                <a:lnTo>
                  <a:pt x="167" y="711"/>
                </a:lnTo>
                <a:lnTo>
                  <a:pt x="187" y="704"/>
                </a:lnTo>
                <a:lnTo>
                  <a:pt x="209" y="697"/>
                </a:lnTo>
                <a:lnTo>
                  <a:pt x="232" y="691"/>
                </a:lnTo>
                <a:lnTo>
                  <a:pt x="257" y="686"/>
                </a:lnTo>
                <a:lnTo>
                  <a:pt x="286" y="681"/>
                </a:lnTo>
                <a:lnTo>
                  <a:pt x="288" y="679"/>
                </a:lnTo>
                <a:lnTo>
                  <a:pt x="291" y="675"/>
                </a:lnTo>
                <a:lnTo>
                  <a:pt x="292" y="672"/>
                </a:lnTo>
                <a:lnTo>
                  <a:pt x="295" y="669"/>
                </a:lnTo>
                <a:lnTo>
                  <a:pt x="296" y="666"/>
                </a:lnTo>
                <a:lnTo>
                  <a:pt x="299" y="663"/>
                </a:lnTo>
                <a:lnTo>
                  <a:pt x="300" y="661"/>
                </a:lnTo>
                <a:lnTo>
                  <a:pt x="303" y="658"/>
                </a:lnTo>
                <a:lnTo>
                  <a:pt x="320" y="658"/>
                </a:lnTo>
                <a:lnTo>
                  <a:pt x="334" y="658"/>
                </a:lnTo>
                <a:lnTo>
                  <a:pt x="343" y="658"/>
                </a:lnTo>
                <a:lnTo>
                  <a:pt x="352" y="659"/>
                </a:lnTo>
                <a:lnTo>
                  <a:pt x="358" y="659"/>
                </a:lnTo>
                <a:lnTo>
                  <a:pt x="364" y="661"/>
                </a:lnTo>
                <a:lnTo>
                  <a:pt x="371" y="662"/>
                </a:lnTo>
                <a:lnTo>
                  <a:pt x="379" y="663"/>
                </a:lnTo>
                <a:lnTo>
                  <a:pt x="386" y="651"/>
                </a:lnTo>
                <a:lnTo>
                  <a:pt x="392" y="636"/>
                </a:lnTo>
                <a:lnTo>
                  <a:pt x="397" y="619"/>
                </a:lnTo>
                <a:lnTo>
                  <a:pt x="401" y="600"/>
                </a:lnTo>
                <a:lnTo>
                  <a:pt x="410" y="557"/>
                </a:lnTo>
                <a:lnTo>
                  <a:pt x="415" y="510"/>
                </a:lnTo>
                <a:lnTo>
                  <a:pt x="421" y="464"/>
                </a:lnTo>
                <a:lnTo>
                  <a:pt x="425" y="420"/>
                </a:lnTo>
                <a:lnTo>
                  <a:pt x="428" y="382"/>
                </a:lnTo>
                <a:lnTo>
                  <a:pt x="432" y="352"/>
                </a:lnTo>
                <a:lnTo>
                  <a:pt x="417" y="332"/>
                </a:lnTo>
                <a:lnTo>
                  <a:pt x="404" y="313"/>
                </a:lnTo>
                <a:lnTo>
                  <a:pt x="392" y="292"/>
                </a:lnTo>
                <a:lnTo>
                  <a:pt x="382" y="272"/>
                </a:lnTo>
                <a:lnTo>
                  <a:pt x="374" y="251"/>
                </a:lnTo>
                <a:lnTo>
                  <a:pt x="368" y="230"/>
                </a:lnTo>
                <a:lnTo>
                  <a:pt x="367" y="220"/>
                </a:lnTo>
                <a:lnTo>
                  <a:pt x="365" y="209"/>
                </a:lnTo>
                <a:lnTo>
                  <a:pt x="365" y="200"/>
                </a:lnTo>
                <a:lnTo>
                  <a:pt x="365" y="188"/>
                </a:lnTo>
                <a:lnTo>
                  <a:pt x="375" y="186"/>
                </a:lnTo>
                <a:lnTo>
                  <a:pt x="383" y="182"/>
                </a:lnTo>
                <a:lnTo>
                  <a:pt x="390" y="180"/>
                </a:lnTo>
                <a:lnTo>
                  <a:pt x="399" y="179"/>
                </a:lnTo>
                <a:lnTo>
                  <a:pt x="407" y="177"/>
                </a:lnTo>
                <a:lnTo>
                  <a:pt x="418" y="176"/>
                </a:lnTo>
                <a:lnTo>
                  <a:pt x="433" y="176"/>
                </a:lnTo>
                <a:lnTo>
                  <a:pt x="451" y="175"/>
                </a:lnTo>
                <a:lnTo>
                  <a:pt x="451" y="172"/>
                </a:lnTo>
                <a:lnTo>
                  <a:pt x="450" y="168"/>
                </a:lnTo>
                <a:lnTo>
                  <a:pt x="449" y="164"/>
                </a:lnTo>
                <a:lnTo>
                  <a:pt x="447" y="161"/>
                </a:lnTo>
                <a:lnTo>
                  <a:pt x="446" y="157"/>
                </a:lnTo>
                <a:lnTo>
                  <a:pt x="444" y="154"/>
                </a:lnTo>
                <a:lnTo>
                  <a:pt x="444" y="150"/>
                </a:lnTo>
                <a:lnTo>
                  <a:pt x="443" y="147"/>
                </a:lnTo>
                <a:lnTo>
                  <a:pt x="435" y="144"/>
                </a:lnTo>
                <a:lnTo>
                  <a:pt x="428" y="143"/>
                </a:lnTo>
                <a:lnTo>
                  <a:pt x="419" y="141"/>
                </a:lnTo>
                <a:lnTo>
                  <a:pt x="412" y="140"/>
                </a:lnTo>
                <a:lnTo>
                  <a:pt x="406" y="139"/>
                </a:lnTo>
                <a:lnTo>
                  <a:pt x="397" y="137"/>
                </a:lnTo>
                <a:lnTo>
                  <a:pt x="390" y="136"/>
                </a:lnTo>
                <a:lnTo>
                  <a:pt x="383" y="134"/>
                </a:lnTo>
                <a:lnTo>
                  <a:pt x="383" y="128"/>
                </a:lnTo>
                <a:lnTo>
                  <a:pt x="385" y="121"/>
                </a:lnTo>
                <a:lnTo>
                  <a:pt x="385" y="114"/>
                </a:lnTo>
                <a:lnTo>
                  <a:pt x="386" y="108"/>
                </a:lnTo>
                <a:lnTo>
                  <a:pt x="386" y="101"/>
                </a:lnTo>
                <a:lnTo>
                  <a:pt x="388" y="94"/>
                </a:lnTo>
                <a:lnTo>
                  <a:pt x="388" y="87"/>
                </a:lnTo>
                <a:lnTo>
                  <a:pt x="389" y="80"/>
                </a:lnTo>
                <a:lnTo>
                  <a:pt x="435" y="78"/>
                </a:lnTo>
                <a:lnTo>
                  <a:pt x="469" y="76"/>
                </a:lnTo>
                <a:lnTo>
                  <a:pt x="494" y="75"/>
                </a:lnTo>
                <a:lnTo>
                  <a:pt x="512" y="74"/>
                </a:lnTo>
                <a:lnTo>
                  <a:pt x="525" y="72"/>
                </a:lnTo>
                <a:lnTo>
                  <a:pt x="534" y="71"/>
                </a:lnTo>
                <a:lnTo>
                  <a:pt x="541" y="69"/>
                </a:lnTo>
                <a:lnTo>
                  <a:pt x="550" y="67"/>
                </a:lnTo>
                <a:lnTo>
                  <a:pt x="550" y="64"/>
                </a:lnTo>
                <a:lnTo>
                  <a:pt x="550" y="62"/>
                </a:lnTo>
                <a:lnTo>
                  <a:pt x="551" y="60"/>
                </a:lnTo>
                <a:lnTo>
                  <a:pt x="551" y="58"/>
                </a:lnTo>
                <a:lnTo>
                  <a:pt x="552" y="57"/>
                </a:lnTo>
                <a:lnTo>
                  <a:pt x="554" y="56"/>
                </a:lnTo>
                <a:lnTo>
                  <a:pt x="554" y="53"/>
                </a:lnTo>
                <a:lnTo>
                  <a:pt x="555" y="51"/>
                </a:lnTo>
                <a:lnTo>
                  <a:pt x="568" y="53"/>
                </a:lnTo>
                <a:lnTo>
                  <a:pt x="580" y="53"/>
                </a:lnTo>
                <a:lnTo>
                  <a:pt x="591" y="53"/>
                </a:lnTo>
                <a:lnTo>
                  <a:pt x="602" y="51"/>
                </a:lnTo>
                <a:lnTo>
                  <a:pt x="615" y="47"/>
                </a:lnTo>
                <a:lnTo>
                  <a:pt x="626" y="43"/>
                </a:lnTo>
                <a:lnTo>
                  <a:pt x="640" y="39"/>
                </a:lnTo>
                <a:lnTo>
                  <a:pt x="652" y="32"/>
                </a:lnTo>
                <a:lnTo>
                  <a:pt x="659" y="49"/>
                </a:lnTo>
                <a:lnTo>
                  <a:pt x="667" y="64"/>
                </a:lnTo>
                <a:lnTo>
                  <a:pt x="674" y="78"/>
                </a:lnTo>
                <a:lnTo>
                  <a:pt x="681" y="90"/>
                </a:lnTo>
                <a:lnTo>
                  <a:pt x="690" y="101"/>
                </a:lnTo>
                <a:lnTo>
                  <a:pt x="698" y="111"/>
                </a:lnTo>
                <a:lnTo>
                  <a:pt x="706" y="119"/>
                </a:lnTo>
                <a:lnTo>
                  <a:pt x="716" y="126"/>
                </a:lnTo>
                <a:lnTo>
                  <a:pt x="727" y="132"/>
                </a:lnTo>
                <a:lnTo>
                  <a:pt x="739" y="136"/>
                </a:lnTo>
                <a:lnTo>
                  <a:pt x="752" y="140"/>
                </a:lnTo>
                <a:lnTo>
                  <a:pt x="767" y="141"/>
                </a:lnTo>
                <a:lnTo>
                  <a:pt x="782" y="141"/>
                </a:lnTo>
                <a:lnTo>
                  <a:pt x="800" y="140"/>
                </a:lnTo>
                <a:lnTo>
                  <a:pt x="820" y="139"/>
                </a:lnTo>
                <a:lnTo>
                  <a:pt x="842" y="134"/>
                </a:lnTo>
                <a:lnTo>
                  <a:pt x="842" y="137"/>
                </a:lnTo>
                <a:lnTo>
                  <a:pt x="842" y="140"/>
                </a:lnTo>
                <a:lnTo>
                  <a:pt x="842" y="143"/>
                </a:lnTo>
                <a:lnTo>
                  <a:pt x="842" y="146"/>
                </a:lnTo>
                <a:lnTo>
                  <a:pt x="842" y="148"/>
                </a:lnTo>
                <a:lnTo>
                  <a:pt x="842" y="152"/>
                </a:lnTo>
                <a:lnTo>
                  <a:pt x="842" y="155"/>
                </a:lnTo>
                <a:lnTo>
                  <a:pt x="842" y="158"/>
                </a:lnTo>
                <a:lnTo>
                  <a:pt x="850" y="157"/>
                </a:lnTo>
                <a:lnTo>
                  <a:pt x="859" y="152"/>
                </a:lnTo>
                <a:lnTo>
                  <a:pt x="867" y="150"/>
                </a:lnTo>
                <a:lnTo>
                  <a:pt x="874" y="144"/>
                </a:lnTo>
                <a:lnTo>
                  <a:pt x="890" y="133"/>
                </a:lnTo>
                <a:lnTo>
                  <a:pt x="908" y="121"/>
                </a:lnTo>
                <a:lnTo>
                  <a:pt x="926" y="107"/>
                </a:lnTo>
                <a:lnTo>
                  <a:pt x="946" y="96"/>
                </a:lnTo>
                <a:lnTo>
                  <a:pt x="957" y="90"/>
                </a:lnTo>
                <a:lnTo>
                  <a:pt x="968" y="86"/>
                </a:lnTo>
                <a:lnTo>
                  <a:pt x="980" y="82"/>
                </a:lnTo>
                <a:lnTo>
                  <a:pt x="993" y="80"/>
                </a:lnTo>
                <a:lnTo>
                  <a:pt x="1001" y="64"/>
                </a:lnTo>
                <a:lnTo>
                  <a:pt x="1011" y="49"/>
                </a:lnTo>
                <a:lnTo>
                  <a:pt x="1021" y="36"/>
                </a:lnTo>
                <a:lnTo>
                  <a:pt x="1033" y="24"/>
                </a:lnTo>
                <a:lnTo>
                  <a:pt x="1040" y="18"/>
                </a:lnTo>
                <a:lnTo>
                  <a:pt x="1047" y="14"/>
                </a:lnTo>
                <a:lnTo>
                  <a:pt x="1054" y="10"/>
                </a:lnTo>
                <a:lnTo>
                  <a:pt x="1062" y="6"/>
                </a:lnTo>
                <a:lnTo>
                  <a:pt x="1070" y="3"/>
                </a:lnTo>
                <a:lnTo>
                  <a:pt x="1080" y="2"/>
                </a:lnTo>
                <a:lnTo>
                  <a:pt x="1088" y="0"/>
                </a:lnTo>
                <a:lnTo>
                  <a:pt x="1100" y="0"/>
                </a:lnTo>
                <a:lnTo>
                  <a:pt x="1112" y="14"/>
                </a:lnTo>
                <a:lnTo>
                  <a:pt x="1123" y="29"/>
                </a:lnTo>
                <a:lnTo>
                  <a:pt x="1133" y="44"/>
                </a:lnTo>
                <a:lnTo>
                  <a:pt x="1142" y="60"/>
                </a:lnTo>
                <a:lnTo>
                  <a:pt x="1151" y="76"/>
                </a:lnTo>
                <a:lnTo>
                  <a:pt x="1158" y="93"/>
                </a:lnTo>
                <a:lnTo>
                  <a:pt x="1165" y="111"/>
                </a:lnTo>
                <a:lnTo>
                  <a:pt x="1170" y="129"/>
                </a:lnTo>
                <a:lnTo>
                  <a:pt x="1174" y="147"/>
                </a:lnTo>
                <a:lnTo>
                  <a:pt x="1178" y="165"/>
                </a:lnTo>
                <a:lnTo>
                  <a:pt x="1181" y="184"/>
                </a:lnTo>
                <a:lnTo>
                  <a:pt x="1184" y="204"/>
                </a:lnTo>
                <a:lnTo>
                  <a:pt x="1187" y="242"/>
                </a:lnTo>
                <a:lnTo>
                  <a:pt x="1187" y="284"/>
                </a:lnTo>
                <a:lnTo>
                  <a:pt x="1205" y="298"/>
                </a:lnTo>
                <a:lnTo>
                  <a:pt x="1219" y="309"/>
                </a:lnTo>
                <a:lnTo>
                  <a:pt x="1230" y="316"/>
                </a:lnTo>
                <a:lnTo>
                  <a:pt x="1238" y="321"/>
                </a:lnTo>
                <a:lnTo>
                  <a:pt x="1245" y="326"/>
                </a:lnTo>
                <a:lnTo>
                  <a:pt x="1252" y="328"/>
                </a:lnTo>
                <a:lnTo>
                  <a:pt x="1259" y="330"/>
                </a:lnTo>
                <a:lnTo>
                  <a:pt x="1267" y="332"/>
                </a:lnTo>
                <a:lnTo>
                  <a:pt x="1277" y="309"/>
                </a:lnTo>
                <a:lnTo>
                  <a:pt x="1285" y="291"/>
                </a:lnTo>
                <a:lnTo>
                  <a:pt x="1293" y="277"/>
                </a:lnTo>
                <a:lnTo>
                  <a:pt x="1302" y="267"/>
                </a:lnTo>
                <a:lnTo>
                  <a:pt x="1309" y="262"/>
                </a:lnTo>
                <a:lnTo>
                  <a:pt x="1317" y="259"/>
                </a:lnTo>
                <a:lnTo>
                  <a:pt x="1325" y="259"/>
                </a:lnTo>
                <a:lnTo>
                  <a:pt x="1332" y="260"/>
                </a:lnTo>
                <a:lnTo>
                  <a:pt x="1349" y="266"/>
                </a:lnTo>
                <a:lnTo>
                  <a:pt x="1367" y="272"/>
                </a:lnTo>
                <a:lnTo>
                  <a:pt x="1377" y="273"/>
                </a:lnTo>
                <a:lnTo>
                  <a:pt x="1386" y="273"/>
                </a:lnTo>
                <a:lnTo>
                  <a:pt x="1397" y="269"/>
                </a:lnTo>
                <a:lnTo>
                  <a:pt x="1408" y="263"/>
                </a:lnTo>
                <a:lnTo>
                  <a:pt x="1426" y="231"/>
                </a:lnTo>
                <a:lnTo>
                  <a:pt x="1440" y="206"/>
                </a:lnTo>
                <a:lnTo>
                  <a:pt x="1447" y="198"/>
                </a:lnTo>
                <a:lnTo>
                  <a:pt x="1454" y="191"/>
                </a:lnTo>
                <a:lnTo>
                  <a:pt x="1461" y="184"/>
                </a:lnTo>
                <a:lnTo>
                  <a:pt x="1469" y="180"/>
                </a:lnTo>
                <a:lnTo>
                  <a:pt x="1478" y="177"/>
                </a:lnTo>
                <a:lnTo>
                  <a:pt x="1486" y="175"/>
                </a:lnTo>
                <a:lnTo>
                  <a:pt x="1497" y="173"/>
                </a:lnTo>
                <a:lnTo>
                  <a:pt x="1508" y="172"/>
                </a:lnTo>
                <a:lnTo>
                  <a:pt x="1537" y="170"/>
                </a:lnTo>
                <a:lnTo>
                  <a:pt x="1575" y="169"/>
                </a:lnTo>
                <a:lnTo>
                  <a:pt x="1579" y="198"/>
                </a:lnTo>
                <a:lnTo>
                  <a:pt x="1583" y="223"/>
                </a:lnTo>
                <a:lnTo>
                  <a:pt x="1590" y="245"/>
                </a:lnTo>
                <a:lnTo>
                  <a:pt x="1598" y="265"/>
                </a:lnTo>
                <a:lnTo>
                  <a:pt x="1609" y="284"/>
                </a:lnTo>
                <a:lnTo>
                  <a:pt x="1623" y="305"/>
                </a:lnTo>
                <a:lnTo>
                  <a:pt x="1640" y="328"/>
                </a:lnTo>
                <a:lnTo>
                  <a:pt x="1661" y="355"/>
                </a:lnTo>
                <a:lnTo>
                  <a:pt x="1681" y="355"/>
                </a:lnTo>
                <a:lnTo>
                  <a:pt x="1705" y="356"/>
                </a:lnTo>
                <a:lnTo>
                  <a:pt x="1730" y="359"/>
                </a:lnTo>
                <a:lnTo>
                  <a:pt x="1756" y="363"/>
                </a:lnTo>
                <a:lnTo>
                  <a:pt x="1769" y="366"/>
                </a:lnTo>
                <a:lnTo>
                  <a:pt x="1781" y="370"/>
                </a:lnTo>
                <a:lnTo>
                  <a:pt x="1792" y="375"/>
                </a:lnTo>
                <a:lnTo>
                  <a:pt x="1803" y="381"/>
                </a:lnTo>
                <a:lnTo>
                  <a:pt x="1814" y="389"/>
                </a:lnTo>
                <a:lnTo>
                  <a:pt x="1823" y="398"/>
                </a:lnTo>
                <a:lnTo>
                  <a:pt x="1831" y="407"/>
                </a:lnTo>
                <a:lnTo>
                  <a:pt x="1838" y="418"/>
                </a:lnTo>
                <a:lnTo>
                  <a:pt x="1814" y="471"/>
                </a:lnTo>
                <a:lnTo>
                  <a:pt x="1789" y="525"/>
                </a:lnTo>
                <a:lnTo>
                  <a:pt x="1766" y="578"/>
                </a:lnTo>
                <a:lnTo>
                  <a:pt x="1741" y="630"/>
                </a:lnTo>
                <a:lnTo>
                  <a:pt x="1717" y="684"/>
                </a:lnTo>
                <a:lnTo>
                  <a:pt x="1694" y="738"/>
                </a:lnTo>
                <a:lnTo>
                  <a:pt x="1669" y="791"/>
                </a:lnTo>
                <a:lnTo>
                  <a:pt x="1645" y="845"/>
                </a:lnTo>
                <a:lnTo>
                  <a:pt x="1645" y="871"/>
                </a:lnTo>
                <a:lnTo>
                  <a:pt x="1645" y="896"/>
                </a:lnTo>
                <a:lnTo>
                  <a:pt x="1644" y="920"/>
                </a:lnTo>
                <a:lnTo>
                  <a:pt x="1643" y="943"/>
                </a:lnTo>
                <a:lnTo>
                  <a:pt x="1641" y="968"/>
                </a:lnTo>
                <a:lnTo>
                  <a:pt x="1640" y="993"/>
                </a:lnTo>
                <a:lnTo>
                  <a:pt x="1637" y="1021"/>
                </a:lnTo>
                <a:lnTo>
                  <a:pt x="1634" y="1051"/>
                </a:lnTo>
                <a:lnTo>
                  <a:pt x="1572" y="1054"/>
                </a:lnTo>
                <a:lnTo>
                  <a:pt x="1508" y="1058"/>
                </a:lnTo>
                <a:lnTo>
                  <a:pt x="1476" y="1061"/>
                </a:lnTo>
                <a:lnTo>
                  <a:pt x="1444" y="1062"/>
                </a:lnTo>
                <a:lnTo>
                  <a:pt x="1413" y="1064"/>
                </a:lnTo>
                <a:lnTo>
                  <a:pt x="1382" y="1065"/>
                </a:lnTo>
                <a:lnTo>
                  <a:pt x="1352" y="1064"/>
                </a:lnTo>
                <a:lnTo>
                  <a:pt x="1323" y="1061"/>
                </a:lnTo>
                <a:lnTo>
                  <a:pt x="1293" y="1055"/>
                </a:lnTo>
                <a:lnTo>
                  <a:pt x="1266" y="1048"/>
                </a:lnTo>
                <a:lnTo>
                  <a:pt x="1252" y="1044"/>
                </a:lnTo>
                <a:lnTo>
                  <a:pt x="1239" y="1039"/>
                </a:lnTo>
                <a:lnTo>
                  <a:pt x="1227" y="1033"/>
                </a:lnTo>
                <a:lnTo>
                  <a:pt x="1215" y="1026"/>
                </a:lnTo>
                <a:lnTo>
                  <a:pt x="1202" y="1018"/>
                </a:lnTo>
                <a:lnTo>
                  <a:pt x="1190" y="1010"/>
                </a:lnTo>
                <a:lnTo>
                  <a:pt x="1178" y="1000"/>
                </a:lnTo>
                <a:lnTo>
                  <a:pt x="1167" y="990"/>
                </a:lnTo>
                <a:lnTo>
                  <a:pt x="1141" y="992"/>
                </a:lnTo>
                <a:lnTo>
                  <a:pt x="1123" y="993"/>
                </a:lnTo>
                <a:lnTo>
                  <a:pt x="1108" y="994"/>
                </a:lnTo>
                <a:lnTo>
                  <a:pt x="1097" y="997"/>
                </a:lnTo>
                <a:lnTo>
                  <a:pt x="1087" y="1003"/>
                </a:lnTo>
                <a:lnTo>
                  <a:pt x="1076" y="1008"/>
                </a:lnTo>
                <a:lnTo>
                  <a:pt x="1062" y="1017"/>
                </a:lnTo>
                <a:lnTo>
                  <a:pt x="1044" y="1028"/>
                </a:lnTo>
                <a:lnTo>
                  <a:pt x="1041" y="1044"/>
                </a:lnTo>
                <a:lnTo>
                  <a:pt x="1039" y="1057"/>
                </a:lnTo>
                <a:lnTo>
                  <a:pt x="1034" y="1066"/>
                </a:lnTo>
                <a:lnTo>
                  <a:pt x="1029" y="1073"/>
                </a:lnTo>
                <a:lnTo>
                  <a:pt x="1023" y="1079"/>
                </a:lnTo>
                <a:lnTo>
                  <a:pt x="1018" y="1084"/>
                </a:lnTo>
                <a:lnTo>
                  <a:pt x="1011" y="1087"/>
                </a:lnTo>
                <a:lnTo>
                  <a:pt x="1004" y="1090"/>
                </a:lnTo>
                <a:lnTo>
                  <a:pt x="989" y="1094"/>
                </a:lnTo>
                <a:lnTo>
                  <a:pt x="973" y="1100"/>
                </a:lnTo>
                <a:lnTo>
                  <a:pt x="964" y="1104"/>
                </a:lnTo>
                <a:lnTo>
                  <a:pt x="955" y="1109"/>
                </a:lnTo>
                <a:lnTo>
                  <a:pt x="947" y="1118"/>
                </a:lnTo>
                <a:lnTo>
                  <a:pt x="939" y="1127"/>
                </a:lnTo>
                <a:lnTo>
                  <a:pt x="921" y="1132"/>
                </a:lnTo>
                <a:lnTo>
                  <a:pt x="904" y="1134"/>
                </a:lnTo>
                <a:lnTo>
                  <a:pt x="888" y="1137"/>
                </a:lnTo>
                <a:lnTo>
                  <a:pt x="871" y="1138"/>
                </a:lnTo>
                <a:lnTo>
                  <a:pt x="854" y="1140"/>
                </a:lnTo>
                <a:lnTo>
                  <a:pt x="838" y="1141"/>
                </a:lnTo>
                <a:lnTo>
                  <a:pt x="822" y="1141"/>
                </a:lnTo>
                <a:lnTo>
                  <a:pt x="807" y="1138"/>
                </a:lnTo>
                <a:lnTo>
                  <a:pt x="796" y="1147"/>
                </a:lnTo>
                <a:lnTo>
                  <a:pt x="786" y="1154"/>
                </a:lnTo>
                <a:lnTo>
                  <a:pt x="777" y="1159"/>
                </a:lnTo>
                <a:lnTo>
                  <a:pt x="767" y="1166"/>
                </a:lnTo>
                <a:lnTo>
                  <a:pt x="757" y="1172"/>
                </a:lnTo>
                <a:lnTo>
                  <a:pt x="748" y="1176"/>
                </a:lnTo>
                <a:lnTo>
                  <a:pt x="737" y="1179"/>
                </a:lnTo>
                <a:lnTo>
                  <a:pt x="727" y="1179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03" name="Freeform 170"/>
          <p:cNvSpPr>
            <a:spLocks/>
          </p:cNvSpPr>
          <p:nvPr/>
        </p:nvSpPr>
        <p:spPr bwMode="auto">
          <a:xfrm rot="114775">
            <a:off x="11236706" y="4832927"/>
            <a:ext cx="595446" cy="630943"/>
          </a:xfrm>
          <a:custGeom>
            <a:avLst/>
            <a:gdLst>
              <a:gd name="T0" fmla="*/ 2 w 723"/>
              <a:gd name="T1" fmla="*/ 5 h 625"/>
              <a:gd name="T2" fmla="*/ 2 w 723"/>
              <a:gd name="T3" fmla="*/ 4 h 625"/>
              <a:gd name="T4" fmla="*/ 2 w 723"/>
              <a:gd name="T5" fmla="*/ 4 h 625"/>
              <a:gd name="T6" fmla="*/ 2 w 723"/>
              <a:gd name="T7" fmla="*/ 4 h 625"/>
              <a:gd name="T8" fmla="*/ 2 w 723"/>
              <a:gd name="T9" fmla="*/ 4 h 625"/>
              <a:gd name="T10" fmla="*/ 2 w 723"/>
              <a:gd name="T11" fmla="*/ 4 h 625"/>
              <a:gd name="T12" fmla="*/ 2 w 723"/>
              <a:gd name="T13" fmla="*/ 4 h 625"/>
              <a:gd name="T14" fmla="*/ 2 w 723"/>
              <a:gd name="T15" fmla="*/ 3 h 625"/>
              <a:gd name="T16" fmla="*/ 1 w 723"/>
              <a:gd name="T17" fmla="*/ 3 h 625"/>
              <a:gd name="T18" fmla="*/ 1 w 723"/>
              <a:gd name="T19" fmla="*/ 3 h 625"/>
              <a:gd name="T20" fmla="*/ 1 w 723"/>
              <a:gd name="T21" fmla="*/ 3 h 625"/>
              <a:gd name="T22" fmla="*/ 1 w 723"/>
              <a:gd name="T23" fmla="*/ 3 h 625"/>
              <a:gd name="T24" fmla="*/ 1 w 723"/>
              <a:gd name="T25" fmla="*/ 3 h 625"/>
              <a:gd name="T26" fmla="*/ 1 w 723"/>
              <a:gd name="T27" fmla="*/ 2 h 625"/>
              <a:gd name="T28" fmla="*/ 0 w 723"/>
              <a:gd name="T29" fmla="*/ 2 h 625"/>
              <a:gd name="T30" fmla="*/ 0 w 723"/>
              <a:gd name="T31" fmla="*/ 2 h 625"/>
              <a:gd name="T32" fmla="*/ 0 w 723"/>
              <a:gd name="T33" fmla="*/ 2 h 625"/>
              <a:gd name="T34" fmla="*/ 0 w 723"/>
              <a:gd name="T35" fmla="*/ 2 h 625"/>
              <a:gd name="T36" fmla="*/ 0 w 723"/>
              <a:gd name="T37" fmla="*/ 2 h 625"/>
              <a:gd name="T38" fmla="*/ 0 w 723"/>
              <a:gd name="T39" fmla="*/ 2 h 625"/>
              <a:gd name="T40" fmla="*/ 0 w 723"/>
              <a:gd name="T41" fmla="*/ 2 h 625"/>
              <a:gd name="T42" fmla="*/ 0 w 723"/>
              <a:gd name="T43" fmla="*/ 2 h 625"/>
              <a:gd name="T44" fmla="*/ 0 w 723"/>
              <a:gd name="T45" fmla="*/ 2 h 625"/>
              <a:gd name="T46" fmla="*/ 1 w 723"/>
              <a:gd name="T47" fmla="*/ 1 h 625"/>
              <a:gd name="T48" fmla="*/ 1 w 723"/>
              <a:gd name="T49" fmla="*/ 1 h 625"/>
              <a:gd name="T50" fmla="*/ 1 w 723"/>
              <a:gd name="T51" fmla="*/ 1 h 625"/>
              <a:gd name="T52" fmla="*/ 1 w 723"/>
              <a:gd name="T53" fmla="*/ 1 h 625"/>
              <a:gd name="T54" fmla="*/ 2 w 723"/>
              <a:gd name="T55" fmla="*/ 0 h 625"/>
              <a:gd name="T56" fmla="*/ 2 w 723"/>
              <a:gd name="T57" fmla="*/ 0 h 625"/>
              <a:gd name="T58" fmla="*/ 3 w 723"/>
              <a:gd name="T59" fmla="*/ 0 h 625"/>
              <a:gd name="T60" fmla="*/ 3 w 723"/>
              <a:gd name="T61" fmla="*/ 0 h 625"/>
              <a:gd name="T62" fmla="*/ 4 w 723"/>
              <a:gd name="T63" fmla="*/ 0 h 625"/>
              <a:gd name="T64" fmla="*/ 4 w 723"/>
              <a:gd name="T65" fmla="*/ 1 h 625"/>
              <a:gd name="T66" fmla="*/ 4 w 723"/>
              <a:gd name="T67" fmla="*/ 1 h 625"/>
              <a:gd name="T68" fmla="*/ 5 w 723"/>
              <a:gd name="T69" fmla="*/ 1 h 625"/>
              <a:gd name="T70" fmla="*/ 5 w 723"/>
              <a:gd name="T71" fmla="*/ 1 h 625"/>
              <a:gd name="T72" fmla="*/ 5 w 723"/>
              <a:gd name="T73" fmla="*/ 1 h 625"/>
              <a:gd name="T74" fmla="*/ 5 w 723"/>
              <a:gd name="T75" fmla="*/ 1 h 625"/>
              <a:gd name="T76" fmla="*/ 5 w 723"/>
              <a:gd name="T77" fmla="*/ 1 h 625"/>
              <a:gd name="T78" fmla="*/ 5 w 723"/>
              <a:gd name="T79" fmla="*/ 1 h 625"/>
              <a:gd name="T80" fmla="*/ 5 w 723"/>
              <a:gd name="T81" fmla="*/ 1 h 625"/>
              <a:gd name="T82" fmla="*/ 5 w 723"/>
              <a:gd name="T83" fmla="*/ 2 h 625"/>
              <a:gd name="T84" fmla="*/ 5 w 723"/>
              <a:gd name="T85" fmla="*/ 2 h 625"/>
              <a:gd name="T86" fmla="*/ 5 w 723"/>
              <a:gd name="T87" fmla="*/ 2 h 625"/>
              <a:gd name="T88" fmla="*/ 4 w 723"/>
              <a:gd name="T89" fmla="*/ 3 h 625"/>
              <a:gd name="T90" fmla="*/ 4 w 723"/>
              <a:gd name="T91" fmla="*/ 3 h 625"/>
              <a:gd name="T92" fmla="*/ 3 w 723"/>
              <a:gd name="T93" fmla="*/ 4 h 625"/>
              <a:gd name="T94" fmla="*/ 3 w 723"/>
              <a:gd name="T95" fmla="*/ 4 h 625"/>
              <a:gd name="T96" fmla="*/ 3 w 723"/>
              <a:gd name="T97" fmla="*/ 4 h 625"/>
              <a:gd name="T98" fmla="*/ 3 w 723"/>
              <a:gd name="T99" fmla="*/ 4 h 625"/>
              <a:gd name="T100" fmla="*/ 3 w 723"/>
              <a:gd name="T101" fmla="*/ 4 h 625"/>
              <a:gd name="T102" fmla="*/ 3 w 723"/>
              <a:gd name="T103" fmla="*/ 4 h 625"/>
              <a:gd name="T104" fmla="*/ 3 w 723"/>
              <a:gd name="T105" fmla="*/ 5 h 6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23"/>
              <a:gd name="T160" fmla="*/ 0 h 625"/>
              <a:gd name="T161" fmla="*/ 723 w 723"/>
              <a:gd name="T162" fmla="*/ 625 h 62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23" h="625">
                <a:moveTo>
                  <a:pt x="374" y="624"/>
                </a:moveTo>
                <a:lnTo>
                  <a:pt x="369" y="621"/>
                </a:lnTo>
                <a:lnTo>
                  <a:pt x="364" y="617"/>
                </a:lnTo>
                <a:lnTo>
                  <a:pt x="363" y="613"/>
                </a:lnTo>
                <a:lnTo>
                  <a:pt x="362" y="609"/>
                </a:lnTo>
                <a:lnTo>
                  <a:pt x="362" y="603"/>
                </a:lnTo>
                <a:lnTo>
                  <a:pt x="362" y="598"/>
                </a:lnTo>
                <a:lnTo>
                  <a:pt x="363" y="591"/>
                </a:lnTo>
                <a:lnTo>
                  <a:pt x="366" y="585"/>
                </a:lnTo>
                <a:lnTo>
                  <a:pt x="371" y="573"/>
                </a:lnTo>
                <a:lnTo>
                  <a:pt x="377" y="563"/>
                </a:lnTo>
                <a:lnTo>
                  <a:pt x="382" y="555"/>
                </a:lnTo>
                <a:lnTo>
                  <a:pt x="385" y="549"/>
                </a:lnTo>
                <a:lnTo>
                  <a:pt x="385" y="545"/>
                </a:lnTo>
                <a:lnTo>
                  <a:pt x="384" y="540"/>
                </a:lnTo>
                <a:lnTo>
                  <a:pt x="381" y="534"/>
                </a:lnTo>
                <a:lnTo>
                  <a:pt x="378" y="529"/>
                </a:lnTo>
                <a:lnTo>
                  <a:pt x="370" y="516"/>
                </a:lnTo>
                <a:lnTo>
                  <a:pt x="359" y="505"/>
                </a:lnTo>
                <a:lnTo>
                  <a:pt x="345" y="493"/>
                </a:lnTo>
                <a:lnTo>
                  <a:pt x="330" y="479"/>
                </a:lnTo>
                <a:lnTo>
                  <a:pt x="315" y="466"/>
                </a:lnTo>
                <a:lnTo>
                  <a:pt x="297" y="454"/>
                </a:lnTo>
                <a:lnTo>
                  <a:pt x="262" y="429"/>
                </a:lnTo>
                <a:lnTo>
                  <a:pt x="229" y="407"/>
                </a:lnTo>
                <a:lnTo>
                  <a:pt x="201" y="387"/>
                </a:lnTo>
                <a:lnTo>
                  <a:pt x="183" y="372"/>
                </a:lnTo>
                <a:lnTo>
                  <a:pt x="177" y="373"/>
                </a:lnTo>
                <a:lnTo>
                  <a:pt x="170" y="373"/>
                </a:lnTo>
                <a:lnTo>
                  <a:pt x="165" y="376"/>
                </a:lnTo>
                <a:lnTo>
                  <a:pt x="159" y="379"/>
                </a:lnTo>
                <a:lnTo>
                  <a:pt x="154" y="380"/>
                </a:lnTo>
                <a:lnTo>
                  <a:pt x="147" y="383"/>
                </a:lnTo>
                <a:lnTo>
                  <a:pt x="140" y="386"/>
                </a:lnTo>
                <a:lnTo>
                  <a:pt x="132" y="387"/>
                </a:lnTo>
                <a:lnTo>
                  <a:pt x="130" y="376"/>
                </a:lnTo>
                <a:lnTo>
                  <a:pt x="128" y="367"/>
                </a:lnTo>
                <a:lnTo>
                  <a:pt x="123" y="357"/>
                </a:lnTo>
                <a:lnTo>
                  <a:pt x="119" y="348"/>
                </a:lnTo>
                <a:lnTo>
                  <a:pt x="114" y="340"/>
                </a:lnTo>
                <a:lnTo>
                  <a:pt x="108" y="333"/>
                </a:lnTo>
                <a:lnTo>
                  <a:pt x="103" y="328"/>
                </a:lnTo>
                <a:lnTo>
                  <a:pt x="96" y="322"/>
                </a:lnTo>
                <a:lnTo>
                  <a:pt x="80" y="314"/>
                </a:lnTo>
                <a:lnTo>
                  <a:pt x="65" y="307"/>
                </a:lnTo>
                <a:lnTo>
                  <a:pt x="50" y="301"/>
                </a:lnTo>
                <a:lnTo>
                  <a:pt x="35" y="297"/>
                </a:lnTo>
                <a:lnTo>
                  <a:pt x="33" y="300"/>
                </a:lnTo>
                <a:lnTo>
                  <a:pt x="32" y="301"/>
                </a:lnTo>
                <a:lnTo>
                  <a:pt x="32" y="303"/>
                </a:lnTo>
                <a:lnTo>
                  <a:pt x="31" y="304"/>
                </a:lnTo>
                <a:lnTo>
                  <a:pt x="31" y="307"/>
                </a:lnTo>
                <a:lnTo>
                  <a:pt x="29" y="308"/>
                </a:lnTo>
                <a:lnTo>
                  <a:pt x="29" y="311"/>
                </a:lnTo>
                <a:lnTo>
                  <a:pt x="28" y="312"/>
                </a:lnTo>
                <a:lnTo>
                  <a:pt x="25" y="312"/>
                </a:lnTo>
                <a:lnTo>
                  <a:pt x="21" y="312"/>
                </a:lnTo>
                <a:lnTo>
                  <a:pt x="17" y="312"/>
                </a:lnTo>
                <a:lnTo>
                  <a:pt x="14" y="312"/>
                </a:lnTo>
                <a:lnTo>
                  <a:pt x="10" y="312"/>
                </a:lnTo>
                <a:lnTo>
                  <a:pt x="7" y="312"/>
                </a:lnTo>
                <a:lnTo>
                  <a:pt x="3" y="312"/>
                </a:lnTo>
                <a:lnTo>
                  <a:pt x="0" y="312"/>
                </a:lnTo>
                <a:lnTo>
                  <a:pt x="2" y="303"/>
                </a:lnTo>
                <a:lnTo>
                  <a:pt x="6" y="292"/>
                </a:lnTo>
                <a:lnTo>
                  <a:pt x="11" y="279"/>
                </a:lnTo>
                <a:lnTo>
                  <a:pt x="20" y="265"/>
                </a:lnTo>
                <a:lnTo>
                  <a:pt x="31" y="252"/>
                </a:lnTo>
                <a:lnTo>
                  <a:pt x="42" y="236"/>
                </a:lnTo>
                <a:lnTo>
                  <a:pt x="54" y="221"/>
                </a:lnTo>
                <a:lnTo>
                  <a:pt x="68" y="206"/>
                </a:lnTo>
                <a:lnTo>
                  <a:pt x="96" y="177"/>
                </a:lnTo>
                <a:lnTo>
                  <a:pt x="122" y="152"/>
                </a:lnTo>
                <a:lnTo>
                  <a:pt x="136" y="141"/>
                </a:lnTo>
                <a:lnTo>
                  <a:pt x="147" y="132"/>
                </a:lnTo>
                <a:lnTo>
                  <a:pt x="157" y="127"/>
                </a:lnTo>
                <a:lnTo>
                  <a:pt x="166" y="124"/>
                </a:lnTo>
                <a:lnTo>
                  <a:pt x="170" y="114"/>
                </a:lnTo>
                <a:lnTo>
                  <a:pt x="176" y="105"/>
                </a:lnTo>
                <a:lnTo>
                  <a:pt x="183" y="96"/>
                </a:lnTo>
                <a:lnTo>
                  <a:pt x="193" y="87"/>
                </a:lnTo>
                <a:lnTo>
                  <a:pt x="213" y="70"/>
                </a:lnTo>
                <a:lnTo>
                  <a:pt x="238" y="54"/>
                </a:lnTo>
                <a:lnTo>
                  <a:pt x="263" y="37"/>
                </a:lnTo>
                <a:lnTo>
                  <a:pt x="290" y="23"/>
                </a:lnTo>
                <a:lnTo>
                  <a:pt x="312" y="11"/>
                </a:lnTo>
                <a:lnTo>
                  <a:pt x="333" y="0"/>
                </a:lnTo>
                <a:lnTo>
                  <a:pt x="384" y="1"/>
                </a:lnTo>
                <a:lnTo>
                  <a:pt x="431" y="4"/>
                </a:lnTo>
                <a:lnTo>
                  <a:pt x="452" y="5"/>
                </a:lnTo>
                <a:lnTo>
                  <a:pt x="471" y="9"/>
                </a:lnTo>
                <a:lnTo>
                  <a:pt x="490" y="13"/>
                </a:lnTo>
                <a:lnTo>
                  <a:pt x="510" y="19"/>
                </a:lnTo>
                <a:lnTo>
                  <a:pt x="528" y="26"/>
                </a:lnTo>
                <a:lnTo>
                  <a:pt x="546" y="34"/>
                </a:lnTo>
                <a:lnTo>
                  <a:pt x="564" y="44"/>
                </a:lnTo>
                <a:lnTo>
                  <a:pt x="582" y="56"/>
                </a:lnTo>
                <a:lnTo>
                  <a:pt x="600" y="70"/>
                </a:lnTo>
                <a:lnTo>
                  <a:pt x="619" y="85"/>
                </a:lnTo>
                <a:lnTo>
                  <a:pt x="639" y="103"/>
                </a:lnTo>
                <a:lnTo>
                  <a:pt x="659" y="124"/>
                </a:lnTo>
                <a:lnTo>
                  <a:pt x="666" y="124"/>
                </a:lnTo>
                <a:lnTo>
                  <a:pt x="673" y="126"/>
                </a:lnTo>
                <a:lnTo>
                  <a:pt x="680" y="126"/>
                </a:lnTo>
                <a:lnTo>
                  <a:pt x="686" y="127"/>
                </a:lnTo>
                <a:lnTo>
                  <a:pt x="691" y="128"/>
                </a:lnTo>
                <a:lnTo>
                  <a:pt x="698" y="130"/>
                </a:lnTo>
                <a:lnTo>
                  <a:pt x="705" y="131"/>
                </a:lnTo>
                <a:lnTo>
                  <a:pt x="712" y="132"/>
                </a:lnTo>
                <a:lnTo>
                  <a:pt x="708" y="141"/>
                </a:lnTo>
                <a:lnTo>
                  <a:pt x="705" y="148"/>
                </a:lnTo>
                <a:lnTo>
                  <a:pt x="702" y="155"/>
                </a:lnTo>
                <a:lnTo>
                  <a:pt x="700" y="162"/>
                </a:lnTo>
                <a:lnTo>
                  <a:pt x="698" y="170"/>
                </a:lnTo>
                <a:lnTo>
                  <a:pt x="698" y="178"/>
                </a:lnTo>
                <a:lnTo>
                  <a:pt x="698" y="188"/>
                </a:lnTo>
                <a:lnTo>
                  <a:pt x="698" y="200"/>
                </a:lnTo>
                <a:lnTo>
                  <a:pt x="701" y="200"/>
                </a:lnTo>
                <a:lnTo>
                  <a:pt x="704" y="202"/>
                </a:lnTo>
                <a:lnTo>
                  <a:pt x="707" y="202"/>
                </a:lnTo>
                <a:lnTo>
                  <a:pt x="709" y="202"/>
                </a:lnTo>
                <a:lnTo>
                  <a:pt x="712" y="203"/>
                </a:lnTo>
                <a:lnTo>
                  <a:pt x="715" y="203"/>
                </a:lnTo>
                <a:lnTo>
                  <a:pt x="718" y="203"/>
                </a:lnTo>
                <a:lnTo>
                  <a:pt x="722" y="204"/>
                </a:lnTo>
                <a:lnTo>
                  <a:pt x="719" y="218"/>
                </a:lnTo>
                <a:lnTo>
                  <a:pt x="715" y="234"/>
                </a:lnTo>
                <a:lnTo>
                  <a:pt x="711" y="246"/>
                </a:lnTo>
                <a:lnTo>
                  <a:pt x="705" y="260"/>
                </a:lnTo>
                <a:lnTo>
                  <a:pt x="700" y="272"/>
                </a:lnTo>
                <a:lnTo>
                  <a:pt x="693" y="285"/>
                </a:lnTo>
                <a:lnTo>
                  <a:pt x="686" y="296"/>
                </a:lnTo>
                <a:lnTo>
                  <a:pt x="677" y="308"/>
                </a:lnTo>
                <a:lnTo>
                  <a:pt x="661" y="329"/>
                </a:lnTo>
                <a:lnTo>
                  <a:pt x="643" y="350"/>
                </a:lnTo>
                <a:lnTo>
                  <a:pt x="623" y="369"/>
                </a:lnTo>
                <a:lnTo>
                  <a:pt x="603" y="389"/>
                </a:lnTo>
                <a:lnTo>
                  <a:pt x="561" y="426"/>
                </a:lnTo>
                <a:lnTo>
                  <a:pt x="521" y="463"/>
                </a:lnTo>
                <a:lnTo>
                  <a:pt x="503" y="483"/>
                </a:lnTo>
                <a:lnTo>
                  <a:pt x="485" y="502"/>
                </a:lnTo>
                <a:lnTo>
                  <a:pt x="471" y="524"/>
                </a:lnTo>
                <a:lnTo>
                  <a:pt x="459" y="548"/>
                </a:lnTo>
                <a:lnTo>
                  <a:pt x="456" y="548"/>
                </a:lnTo>
                <a:lnTo>
                  <a:pt x="454" y="548"/>
                </a:lnTo>
                <a:lnTo>
                  <a:pt x="453" y="548"/>
                </a:lnTo>
                <a:lnTo>
                  <a:pt x="452" y="548"/>
                </a:lnTo>
                <a:lnTo>
                  <a:pt x="450" y="548"/>
                </a:lnTo>
                <a:lnTo>
                  <a:pt x="449" y="548"/>
                </a:lnTo>
                <a:lnTo>
                  <a:pt x="448" y="548"/>
                </a:lnTo>
                <a:lnTo>
                  <a:pt x="446" y="548"/>
                </a:lnTo>
                <a:lnTo>
                  <a:pt x="441" y="559"/>
                </a:lnTo>
                <a:lnTo>
                  <a:pt x="435" y="570"/>
                </a:lnTo>
                <a:lnTo>
                  <a:pt x="428" y="583"/>
                </a:lnTo>
                <a:lnTo>
                  <a:pt x="420" y="595"/>
                </a:lnTo>
                <a:lnTo>
                  <a:pt x="410" y="605"/>
                </a:lnTo>
                <a:lnTo>
                  <a:pt x="399" y="614"/>
                </a:lnTo>
                <a:lnTo>
                  <a:pt x="394" y="617"/>
                </a:lnTo>
                <a:lnTo>
                  <a:pt x="388" y="621"/>
                </a:lnTo>
                <a:lnTo>
                  <a:pt x="381" y="623"/>
                </a:lnTo>
                <a:lnTo>
                  <a:pt x="374" y="624"/>
                </a:lnTo>
              </a:path>
            </a:pathLst>
          </a:custGeom>
          <a:solidFill>
            <a:srgbClr val="9D5EAF"/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04" name="Freeform 171"/>
          <p:cNvSpPr>
            <a:spLocks/>
          </p:cNvSpPr>
          <p:nvPr/>
        </p:nvSpPr>
        <p:spPr bwMode="auto">
          <a:xfrm rot="109188">
            <a:off x="10895200" y="2836667"/>
            <a:ext cx="989491" cy="1113631"/>
          </a:xfrm>
          <a:custGeom>
            <a:avLst/>
            <a:gdLst>
              <a:gd name="T0" fmla="*/ 3 w 1206"/>
              <a:gd name="T1" fmla="*/ 8 h 1101"/>
              <a:gd name="T2" fmla="*/ 2 w 1206"/>
              <a:gd name="T3" fmla="*/ 8 h 1101"/>
              <a:gd name="T4" fmla="*/ 2 w 1206"/>
              <a:gd name="T5" fmla="*/ 7 h 1101"/>
              <a:gd name="T6" fmla="*/ 2 w 1206"/>
              <a:gd name="T7" fmla="*/ 7 h 1101"/>
              <a:gd name="T8" fmla="*/ 2 w 1206"/>
              <a:gd name="T9" fmla="*/ 7 h 1101"/>
              <a:gd name="T10" fmla="*/ 1 w 1206"/>
              <a:gd name="T11" fmla="*/ 7 h 1101"/>
              <a:gd name="T12" fmla="*/ 1 w 1206"/>
              <a:gd name="T13" fmla="*/ 6 h 1101"/>
              <a:gd name="T14" fmla="*/ 1 w 1206"/>
              <a:gd name="T15" fmla="*/ 5 h 1101"/>
              <a:gd name="T16" fmla="*/ 1 w 1206"/>
              <a:gd name="T17" fmla="*/ 5 h 1101"/>
              <a:gd name="T18" fmla="*/ 1 w 1206"/>
              <a:gd name="T19" fmla="*/ 5 h 1101"/>
              <a:gd name="T20" fmla="*/ 1 w 1206"/>
              <a:gd name="T21" fmla="*/ 4 h 1101"/>
              <a:gd name="T22" fmla="*/ 1 w 1206"/>
              <a:gd name="T23" fmla="*/ 4 h 1101"/>
              <a:gd name="T24" fmla="*/ 1 w 1206"/>
              <a:gd name="T25" fmla="*/ 3 h 1101"/>
              <a:gd name="T26" fmla="*/ 1 w 1206"/>
              <a:gd name="T27" fmla="*/ 3 h 1101"/>
              <a:gd name="T28" fmla="*/ 1 w 1206"/>
              <a:gd name="T29" fmla="*/ 3 h 1101"/>
              <a:gd name="T30" fmla="*/ 0 w 1206"/>
              <a:gd name="T31" fmla="*/ 3 h 1101"/>
              <a:gd name="T32" fmla="*/ 0 w 1206"/>
              <a:gd name="T33" fmla="*/ 3 h 1101"/>
              <a:gd name="T34" fmla="*/ 0 w 1206"/>
              <a:gd name="T35" fmla="*/ 2 h 1101"/>
              <a:gd name="T36" fmla="*/ 0 w 1206"/>
              <a:gd name="T37" fmla="*/ 2 h 1101"/>
              <a:gd name="T38" fmla="*/ 0 w 1206"/>
              <a:gd name="T39" fmla="*/ 1 h 1101"/>
              <a:gd name="T40" fmla="*/ 1 w 1206"/>
              <a:gd name="T41" fmla="*/ 1 h 1101"/>
              <a:gd name="T42" fmla="*/ 2 w 1206"/>
              <a:gd name="T43" fmla="*/ 1 h 1101"/>
              <a:gd name="T44" fmla="*/ 2 w 1206"/>
              <a:gd name="T45" fmla="*/ 0 h 1101"/>
              <a:gd name="T46" fmla="*/ 2 w 1206"/>
              <a:gd name="T47" fmla="*/ 0 h 1101"/>
              <a:gd name="T48" fmla="*/ 2 w 1206"/>
              <a:gd name="T49" fmla="*/ 0 h 1101"/>
              <a:gd name="T50" fmla="*/ 2 w 1206"/>
              <a:gd name="T51" fmla="*/ 1 h 1101"/>
              <a:gd name="T52" fmla="*/ 3 w 1206"/>
              <a:gd name="T53" fmla="*/ 1 h 1101"/>
              <a:gd name="T54" fmla="*/ 3 w 1206"/>
              <a:gd name="T55" fmla="*/ 1 h 1101"/>
              <a:gd name="T56" fmla="*/ 4 w 1206"/>
              <a:gd name="T57" fmla="*/ 2 h 1101"/>
              <a:gd name="T58" fmla="*/ 6 w 1206"/>
              <a:gd name="T59" fmla="*/ 2 h 1101"/>
              <a:gd name="T60" fmla="*/ 8 w 1206"/>
              <a:gd name="T61" fmla="*/ 2 h 1101"/>
              <a:gd name="T62" fmla="*/ 7 w 1206"/>
              <a:gd name="T63" fmla="*/ 3 h 1101"/>
              <a:gd name="T64" fmla="*/ 7 w 1206"/>
              <a:gd name="T65" fmla="*/ 3 h 1101"/>
              <a:gd name="T66" fmla="*/ 7 w 1206"/>
              <a:gd name="T67" fmla="*/ 4 h 1101"/>
              <a:gd name="T68" fmla="*/ 7 w 1206"/>
              <a:gd name="T69" fmla="*/ 5 h 1101"/>
              <a:gd name="T70" fmla="*/ 7 w 1206"/>
              <a:gd name="T71" fmla="*/ 6 h 1101"/>
              <a:gd name="T72" fmla="*/ 7 w 1206"/>
              <a:gd name="T73" fmla="*/ 6 h 1101"/>
              <a:gd name="T74" fmla="*/ 6 w 1206"/>
              <a:gd name="T75" fmla="*/ 6 h 1101"/>
              <a:gd name="T76" fmla="*/ 6 w 1206"/>
              <a:gd name="T77" fmla="*/ 6 h 1101"/>
              <a:gd name="T78" fmla="*/ 6 w 1206"/>
              <a:gd name="T79" fmla="*/ 6 h 1101"/>
              <a:gd name="T80" fmla="*/ 6 w 1206"/>
              <a:gd name="T81" fmla="*/ 7 h 1101"/>
              <a:gd name="T82" fmla="*/ 6 w 1206"/>
              <a:gd name="T83" fmla="*/ 7 h 1101"/>
              <a:gd name="T84" fmla="*/ 6 w 1206"/>
              <a:gd name="T85" fmla="*/ 8 h 1101"/>
              <a:gd name="T86" fmla="*/ 5 w 1206"/>
              <a:gd name="T87" fmla="*/ 8 h 1101"/>
              <a:gd name="T88" fmla="*/ 5 w 1206"/>
              <a:gd name="T89" fmla="*/ 8 h 1101"/>
              <a:gd name="T90" fmla="*/ 5 w 1206"/>
              <a:gd name="T91" fmla="*/ 7 h 1101"/>
              <a:gd name="T92" fmla="*/ 5 w 1206"/>
              <a:gd name="T93" fmla="*/ 7 h 1101"/>
              <a:gd name="T94" fmla="*/ 5 w 1206"/>
              <a:gd name="T95" fmla="*/ 8 h 1101"/>
              <a:gd name="T96" fmla="*/ 5 w 1206"/>
              <a:gd name="T97" fmla="*/ 8 h 1101"/>
              <a:gd name="T98" fmla="*/ 4 w 1206"/>
              <a:gd name="T99" fmla="*/ 8 h 1101"/>
              <a:gd name="T100" fmla="*/ 4 w 1206"/>
              <a:gd name="T101" fmla="*/ 7 h 1101"/>
              <a:gd name="T102" fmla="*/ 3 w 1206"/>
              <a:gd name="T103" fmla="*/ 8 h 110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06"/>
              <a:gd name="T157" fmla="*/ 0 h 1101"/>
              <a:gd name="T158" fmla="*/ 1206 w 1206"/>
              <a:gd name="T159" fmla="*/ 1101 h 110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06" h="1101">
                <a:moveTo>
                  <a:pt x="424" y="1074"/>
                </a:moveTo>
                <a:lnTo>
                  <a:pt x="413" y="1056"/>
                </a:lnTo>
                <a:lnTo>
                  <a:pt x="404" y="1043"/>
                </a:lnTo>
                <a:lnTo>
                  <a:pt x="396" y="1035"/>
                </a:lnTo>
                <a:lnTo>
                  <a:pt x="389" y="1031"/>
                </a:lnTo>
                <a:lnTo>
                  <a:pt x="381" y="1027"/>
                </a:lnTo>
                <a:lnTo>
                  <a:pt x="372" y="1025"/>
                </a:lnTo>
                <a:lnTo>
                  <a:pt x="361" y="1022"/>
                </a:lnTo>
                <a:lnTo>
                  <a:pt x="348" y="1020"/>
                </a:lnTo>
                <a:lnTo>
                  <a:pt x="345" y="1010"/>
                </a:lnTo>
                <a:lnTo>
                  <a:pt x="342" y="1002"/>
                </a:lnTo>
                <a:lnTo>
                  <a:pt x="341" y="993"/>
                </a:lnTo>
                <a:lnTo>
                  <a:pt x="339" y="985"/>
                </a:lnTo>
                <a:lnTo>
                  <a:pt x="339" y="974"/>
                </a:lnTo>
                <a:lnTo>
                  <a:pt x="339" y="960"/>
                </a:lnTo>
                <a:lnTo>
                  <a:pt x="341" y="941"/>
                </a:lnTo>
                <a:lnTo>
                  <a:pt x="342" y="916"/>
                </a:lnTo>
                <a:lnTo>
                  <a:pt x="317" y="916"/>
                </a:lnTo>
                <a:lnTo>
                  <a:pt x="292" y="916"/>
                </a:lnTo>
                <a:lnTo>
                  <a:pt x="269" y="916"/>
                </a:lnTo>
                <a:lnTo>
                  <a:pt x="244" y="916"/>
                </a:lnTo>
                <a:lnTo>
                  <a:pt x="219" y="916"/>
                </a:lnTo>
                <a:lnTo>
                  <a:pt x="195" y="916"/>
                </a:lnTo>
                <a:lnTo>
                  <a:pt x="170" y="916"/>
                </a:lnTo>
                <a:lnTo>
                  <a:pt x="147" y="916"/>
                </a:lnTo>
                <a:lnTo>
                  <a:pt x="144" y="885"/>
                </a:lnTo>
                <a:lnTo>
                  <a:pt x="141" y="858"/>
                </a:lnTo>
                <a:lnTo>
                  <a:pt x="137" y="830"/>
                </a:lnTo>
                <a:lnTo>
                  <a:pt x="133" y="804"/>
                </a:lnTo>
                <a:lnTo>
                  <a:pt x="127" y="779"/>
                </a:lnTo>
                <a:lnTo>
                  <a:pt x="125" y="754"/>
                </a:lnTo>
                <a:lnTo>
                  <a:pt x="122" y="728"/>
                </a:lnTo>
                <a:lnTo>
                  <a:pt x="120" y="701"/>
                </a:lnTo>
                <a:lnTo>
                  <a:pt x="112" y="693"/>
                </a:lnTo>
                <a:lnTo>
                  <a:pt x="105" y="687"/>
                </a:lnTo>
                <a:lnTo>
                  <a:pt x="101" y="683"/>
                </a:lnTo>
                <a:lnTo>
                  <a:pt x="98" y="679"/>
                </a:lnTo>
                <a:lnTo>
                  <a:pt x="95" y="675"/>
                </a:lnTo>
                <a:lnTo>
                  <a:pt x="94" y="671"/>
                </a:lnTo>
                <a:lnTo>
                  <a:pt x="93" y="665"/>
                </a:lnTo>
                <a:lnTo>
                  <a:pt x="91" y="658"/>
                </a:lnTo>
                <a:lnTo>
                  <a:pt x="108" y="639"/>
                </a:lnTo>
                <a:lnTo>
                  <a:pt x="122" y="621"/>
                </a:lnTo>
                <a:lnTo>
                  <a:pt x="134" y="606"/>
                </a:lnTo>
                <a:lnTo>
                  <a:pt x="143" y="590"/>
                </a:lnTo>
                <a:lnTo>
                  <a:pt x="149" y="577"/>
                </a:lnTo>
                <a:lnTo>
                  <a:pt x="155" y="564"/>
                </a:lnTo>
                <a:lnTo>
                  <a:pt x="158" y="552"/>
                </a:lnTo>
                <a:lnTo>
                  <a:pt x="159" y="539"/>
                </a:lnTo>
                <a:lnTo>
                  <a:pt x="161" y="514"/>
                </a:lnTo>
                <a:lnTo>
                  <a:pt x="159" y="487"/>
                </a:lnTo>
                <a:lnTo>
                  <a:pt x="156" y="456"/>
                </a:lnTo>
                <a:lnTo>
                  <a:pt x="155" y="419"/>
                </a:lnTo>
                <a:lnTo>
                  <a:pt x="149" y="413"/>
                </a:lnTo>
                <a:lnTo>
                  <a:pt x="144" y="410"/>
                </a:lnTo>
                <a:lnTo>
                  <a:pt x="137" y="406"/>
                </a:lnTo>
                <a:lnTo>
                  <a:pt x="131" y="403"/>
                </a:lnTo>
                <a:lnTo>
                  <a:pt x="116" y="401"/>
                </a:lnTo>
                <a:lnTo>
                  <a:pt x="102" y="399"/>
                </a:lnTo>
                <a:lnTo>
                  <a:pt x="87" y="398"/>
                </a:lnTo>
                <a:lnTo>
                  <a:pt x="73" y="398"/>
                </a:lnTo>
                <a:lnTo>
                  <a:pt x="61" y="398"/>
                </a:lnTo>
                <a:lnTo>
                  <a:pt x="50" y="398"/>
                </a:lnTo>
                <a:lnTo>
                  <a:pt x="43" y="392"/>
                </a:lnTo>
                <a:lnTo>
                  <a:pt x="37" y="387"/>
                </a:lnTo>
                <a:lnTo>
                  <a:pt x="30" y="381"/>
                </a:lnTo>
                <a:lnTo>
                  <a:pt x="25" y="376"/>
                </a:lnTo>
                <a:lnTo>
                  <a:pt x="18" y="370"/>
                </a:lnTo>
                <a:lnTo>
                  <a:pt x="12" y="366"/>
                </a:lnTo>
                <a:lnTo>
                  <a:pt x="7" y="361"/>
                </a:lnTo>
                <a:lnTo>
                  <a:pt x="0" y="355"/>
                </a:lnTo>
                <a:lnTo>
                  <a:pt x="1" y="325"/>
                </a:lnTo>
                <a:lnTo>
                  <a:pt x="3" y="297"/>
                </a:lnTo>
                <a:lnTo>
                  <a:pt x="3" y="271"/>
                </a:lnTo>
                <a:lnTo>
                  <a:pt x="4" y="248"/>
                </a:lnTo>
                <a:lnTo>
                  <a:pt x="4" y="228"/>
                </a:lnTo>
                <a:lnTo>
                  <a:pt x="5" y="211"/>
                </a:lnTo>
                <a:lnTo>
                  <a:pt x="7" y="197"/>
                </a:lnTo>
                <a:lnTo>
                  <a:pt x="10" y="186"/>
                </a:lnTo>
                <a:lnTo>
                  <a:pt x="48" y="183"/>
                </a:lnTo>
                <a:lnTo>
                  <a:pt x="86" y="182"/>
                </a:lnTo>
                <a:lnTo>
                  <a:pt x="125" y="181"/>
                </a:lnTo>
                <a:lnTo>
                  <a:pt x="163" y="179"/>
                </a:lnTo>
                <a:lnTo>
                  <a:pt x="201" y="176"/>
                </a:lnTo>
                <a:lnTo>
                  <a:pt x="239" y="175"/>
                </a:lnTo>
                <a:lnTo>
                  <a:pt x="278" y="174"/>
                </a:lnTo>
                <a:lnTo>
                  <a:pt x="317" y="172"/>
                </a:lnTo>
                <a:lnTo>
                  <a:pt x="318" y="158"/>
                </a:lnTo>
                <a:lnTo>
                  <a:pt x="321" y="138"/>
                </a:lnTo>
                <a:lnTo>
                  <a:pt x="323" y="113"/>
                </a:lnTo>
                <a:lnTo>
                  <a:pt x="323" y="85"/>
                </a:lnTo>
                <a:lnTo>
                  <a:pt x="324" y="57"/>
                </a:lnTo>
                <a:lnTo>
                  <a:pt x="325" y="32"/>
                </a:lnTo>
                <a:lnTo>
                  <a:pt x="328" y="13"/>
                </a:lnTo>
                <a:lnTo>
                  <a:pt x="332" y="0"/>
                </a:lnTo>
                <a:lnTo>
                  <a:pt x="335" y="2"/>
                </a:lnTo>
                <a:lnTo>
                  <a:pt x="338" y="7"/>
                </a:lnTo>
                <a:lnTo>
                  <a:pt x="342" y="14"/>
                </a:lnTo>
                <a:lnTo>
                  <a:pt x="346" y="24"/>
                </a:lnTo>
                <a:lnTo>
                  <a:pt x="350" y="34"/>
                </a:lnTo>
                <a:lnTo>
                  <a:pt x="354" y="41"/>
                </a:lnTo>
                <a:lnTo>
                  <a:pt x="359" y="46"/>
                </a:lnTo>
                <a:lnTo>
                  <a:pt x="361" y="49"/>
                </a:lnTo>
                <a:lnTo>
                  <a:pt x="377" y="75"/>
                </a:lnTo>
                <a:lnTo>
                  <a:pt x="388" y="102"/>
                </a:lnTo>
                <a:lnTo>
                  <a:pt x="397" y="126"/>
                </a:lnTo>
                <a:lnTo>
                  <a:pt x="408" y="150"/>
                </a:lnTo>
                <a:lnTo>
                  <a:pt x="415" y="162"/>
                </a:lnTo>
                <a:lnTo>
                  <a:pt x="422" y="174"/>
                </a:lnTo>
                <a:lnTo>
                  <a:pt x="431" y="185"/>
                </a:lnTo>
                <a:lnTo>
                  <a:pt x="440" y="196"/>
                </a:lnTo>
                <a:lnTo>
                  <a:pt x="453" y="207"/>
                </a:lnTo>
                <a:lnTo>
                  <a:pt x="467" y="217"/>
                </a:lnTo>
                <a:lnTo>
                  <a:pt x="483" y="228"/>
                </a:lnTo>
                <a:lnTo>
                  <a:pt x="501" y="237"/>
                </a:lnTo>
                <a:lnTo>
                  <a:pt x="589" y="241"/>
                </a:lnTo>
                <a:lnTo>
                  <a:pt x="676" y="246"/>
                </a:lnTo>
                <a:lnTo>
                  <a:pt x="764" y="248"/>
                </a:lnTo>
                <a:lnTo>
                  <a:pt x="853" y="251"/>
                </a:lnTo>
                <a:lnTo>
                  <a:pt x="942" y="255"/>
                </a:lnTo>
                <a:lnTo>
                  <a:pt x="1030" y="258"/>
                </a:lnTo>
                <a:lnTo>
                  <a:pt x="1118" y="262"/>
                </a:lnTo>
                <a:lnTo>
                  <a:pt x="1205" y="266"/>
                </a:lnTo>
                <a:lnTo>
                  <a:pt x="1198" y="282"/>
                </a:lnTo>
                <a:lnTo>
                  <a:pt x="1191" y="298"/>
                </a:lnTo>
                <a:lnTo>
                  <a:pt x="1183" y="316"/>
                </a:lnTo>
                <a:lnTo>
                  <a:pt x="1174" y="333"/>
                </a:lnTo>
                <a:lnTo>
                  <a:pt x="1166" y="351"/>
                </a:lnTo>
                <a:lnTo>
                  <a:pt x="1158" y="367"/>
                </a:lnTo>
                <a:lnTo>
                  <a:pt x="1151" y="384"/>
                </a:lnTo>
                <a:lnTo>
                  <a:pt x="1145" y="401"/>
                </a:lnTo>
                <a:lnTo>
                  <a:pt x="1145" y="441"/>
                </a:lnTo>
                <a:lnTo>
                  <a:pt x="1147" y="491"/>
                </a:lnTo>
                <a:lnTo>
                  <a:pt x="1147" y="518"/>
                </a:lnTo>
                <a:lnTo>
                  <a:pt x="1147" y="547"/>
                </a:lnTo>
                <a:lnTo>
                  <a:pt x="1144" y="577"/>
                </a:lnTo>
                <a:lnTo>
                  <a:pt x="1143" y="606"/>
                </a:lnTo>
                <a:lnTo>
                  <a:pt x="1138" y="635"/>
                </a:lnTo>
                <a:lnTo>
                  <a:pt x="1133" y="662"/>
                </a:lnTo>
                <a:lnTo>
                  <a:pt x="1126" y="689"/>
                </a:lnTo>
                <a:lnTo>
                  <a:pt x="1116" y="714"/>
                </a:lnTo>
                <a:lnTo>
                  <a:pt x="1112" y="725"/>
                </a:lnTo>
                <a:lnTo>
                  <a:pt x="1105" y="736"/>
                </a:lnTo>
                <a:lnTo>
                  <a:pt x="1100" y="746"/>
                </a:lnTo>
                <a:lnTo>
                  <a:pt x="1093" y="755"/>
                </a:lnTo>
                <a:lnTo>
                  <a:pt x="1084" y="762"/>
                </a:lnTo>
                <a:lnTo>
                  <a:pt x="1076" y="770"/>
                </a:lnTo>
                <a:lnTo>
                  <a:pt x="1066" y="776"/>
                </a:lnTo>
                <a:lnTo>
                  <a:pt x="1057" y="782"/>
                </a:lnTo>
                <a:lnTo>
                  <a:pt x="1043" y="804"/>
                </a:lnTo>
                <a:lnTo>
                  <a:pt x="1032" y="820"/>
                </a:lnTo>
                <a:lnTo>
                  <a:pt x="1023" y="831"/>
                </a:lnTo>
                <a:lnTo>
                  <a:pt x="1019" y="841"/>
                </a:lnTo>
                <a:lnTo>
                  <a:pt x="1015" y="847"/>
                </a:lnTo>
                <a:lnTo>
                  <a:pt x="1014" y="851"/>
                </a:lnTo>
                <a:lnTo>
                  <a:pt x="1012" y="855"/>
                </a:lnTo>
                <a:lnTo>
                  <a:pt x="1011" y="859"/>
                </a:lnTo>
                <a:lnTo>
                  <a:pt x="1003" y="862"/>
                </a:lnTo>
                <a:lnTo>
                  <a:pt x="993" y="865"/>
                </a:lnTo>
                <a:lnTo>
                  <a:pt x="986" y="869"/>
                </a:lnTo>
                <a:lnTo>
                  <a:pt x="978" y="873"/>
                </a:lnTo>
                <a:lnTo>
                  <a:pt x="964" y="884"/>
                </a:lnTo>
                <a:lnTo>
                  <a:pt x="950" y="896"/>
                </a:lnTo>
                <a:lnTo>
                  <a:pt x="939" y="910"/>
                </a:lnTo>
                <a:lnTo>
                  <a:pt x="929" y="927"/>
                </a:lnTo>
                <a:lnTo>
                  <a:pt x="921" y="944"/>
                </a:lnTo>
                <a:lnTo>
                  <a:pt x="913" y="962"/>
                </a:lnTo>
                <a:lnTo>
                  <a:pt x="907" y="980"/>
                </a:lnTo>
                <a:lnTo>
                  <a:pt x="902" y="999"/>
                </a:lnTo>
                <a:lnTo>
                  <a:pt x="897" y="1017"/>
                </a:lnTo>
                <a:lnTo>
                  <a:pt x="893" y="1035"/>
                </a:lnTo>
                <a:lnTo>
                  <a:pt x="889" y="1070"/>
                </a:lnTo>
                <a:lnTo>
                  <a:pt x="888" y="1100"/>
                </a:lnTo>
                <a:lnTo>
                  <a:pt x="878" y="1086"/>
                </a:lnTo>
                <a:lnTo>
                  <a:pt x="868" y="1074"/>
                </a:lnTo>
                <a:lnTo>
                  <a:pt x="859" y="1061"/>
                </a:lnTo>
                <a:lnTo>
                  <a:pt x="850" y="1049"/>
                </a:lnTo>
                <a:lnTo>
                  <a:pt x="843" y="1038"/>
                </a:lnTo>
                <a:lnTo>
                  <a:pt x="836" y="1025"/>
                </a:lnTo>
                <a:lnTo>
                  <a:pt x="830" y="1014"/>
                </a:lnTo>
                <a:lnTo>
                  <a:pt x="824" y="1002"/>
                </a:lnTo>
                <a:lnTo>
                  <a:pt x="823" y="1002"/>
                </a:lnTo>
                <a:lnTo>
                  <a:pt x="820" y="1002"/>
                </a:lnTo>
                <a:lnTo>
                  <a:pt x="817" y="1000"/>
                </a:lnTo>
                <a:lnTo>
                  <a:pt x="814" y="1000"/>
                </a:lnTo>
                <a:lnTo>
                  <a:pt x="812" y="1000"/>
                </a:lnTo>
                <a:lnTo>
                  <a:pt x="810" y="999"/>
                </a:lnTo>
                <a:lnTo>
                  <a:pt x="807" y="999"/>
                </a:lnTo>
                <a:lnTo>
                  <a:pt x="805" y="999"/>
                </a:lnTo>
                <a:lnTo>
                  <a:pt x="800" y="1003"/>
                </a:lnTo>
                <a:lnTo>
                  <a:pt x="795" y="1007"/>
                </a:lnTo>
                <a:lnTo>
                  <a:pt x="789" y="1010"/>
                </a:lnTo>
                <a:lnTo>
                  <a:pt x="782" y="1011"/>
                </a:lnTo>
                <a:lnTo>
                  <a:pt x="771" y="1014"/>
                </a:lnTo>
                <a:lnTo>
                  <a:pt x="759" y="1016"/>
                </a:lnTo>
                <a:lnTo>
                  <a:pt x="746" y="1016"/>
                </a:lnTo>
                <a:lnTo>
                  <a:pt x="735" y="1017"/>
                </a:lnTo>
                <a:lnTo>
                  <a:pt x="724" y="1018"/>
                </a:lnTo>
                <a:lnTo>
                  <a:pt x="713" y="1021"/>
                </a:lnTo>
                <a:lnTo>
                  <a:pt x="655" y="1007"/>
                </a:lnTo>
                <a:lnTo>
                  <a:pt x="612" y="999"/>
                </a:lnTo>
                <a:lnTo>
                  <a:pt x="595" y="998"/>
                </a:lnTo>
                <a:lnTo>
                  <a:pt x="582" y="996"/>
                </a:lnTo>
                <a:lnTo>
                  <a:pt x="569" y="998"/>
                </a:lnTo>
                <a:lnTo>
                  <a:pt x="557" y="1000"/>
                </a:lnTo>
                <a:lnTo>
                  <a:pt x="546" y="1004"/>
                </a:lnTo>
                <a:lnTo>
                  <a:pt x="535" y="1010"/>
                </a:lnTo>
                <a:lnTo>
                  <a:pt x="522" y="1017"/>
                </a:lnTo>
                <a:lnTo>
                  <a:pt x="508" y="1025"/>
                </a:lnTo>
                <a:lnTo>
                  <a:pt x="472" y="1046"/>
                </a:lnTo>
                <a:lnTo>
                  <a:pt x="424" y="1074"/>
                </a:lnTo>
              </a:path>
            </a:pathLst>
          </a:custGeom>
          <a:solidFill>
            <a:schemeClr val="bg1">
              <a:lumMod val="8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05" name="Freeform 172"/>
          <p:cNvSpPr>
            <a:spLocks/>
          </p:cNvSpPr>
          <p:nvPr/>
        </p:nvSpPr>
        <p:spPr bwMode="auto">
          <a:xfrm rot="113469">
            <a:off x="11516916" y="4746733"/>
            <a:ext cx="411558" cy="320643"/>
          </a:xfrm>
          <a:custGeom>
            <a:avLst/>
            <a:gdLst>
              <a:gd name="T0" fmla="*/ 2 w 500"/>
              <a:gd name="T1" fmla="*/ 2 h 316"/>
              <a:gd name="T2" fmla="*/ 2 w 500"/>
              <a:gd name="T3" fmla="*/ 2 h 316"/>
              <a:gd name="T4" fmla="*/ 2 w 500"/>
              <a:gd name="T5" fmla="*/ 2 h 316"/>
              <a:gd name="T6" fmla="*/ 2 w 500"/>
              <a:gd name="T7" fmla="*/ 2 h 316"/>
              <a:gd name="T8" fmla="*/ 2 w 500"/>
              <a:gd name="T9" fmla="*/ 2 h 316"/>
              <a:gd name="T10" fmla="*/ 2 w 500"/>
              <a:gd name="T11" fmla="*/ 2 h 316"/>
              <a:gd name="T12" fmla="*/ 2 w 500"/>
              <a:gd name="T13" fmla="*/ 2 h 316"/>
              <a:gd name="T14" fmla="*/ 2 w 500"/>
              <a:gd name="T15" fmla="*/ 1 h 316"/>
              <a:gd name="T16" fmla="*/ 1 w 500"/>
              <a:gd name="T17" fmla="*/ 1 h 316"/>
              <a:gd name="T18" fmla="*/ 1 w 500"/>
              <a:gd name="T19" fmla="*/ 1 h 316"/>
              <a:gd name="T20" fmla="*/ 1 w 500"/>
              <a:gd name="T21" fmla="*/ 1 h 316"/>
              <a:gd name="T22" fmla="*/ 1 w 500"/>
              <a:gd name="T23" fmla="*/ 1 h 316"/>
              <a:gd name="T24" fmla="*/ 0 w 500"/>
              <a:gd name="T25" fmla="*/ 1 h 316"/>
              <a:gd name="T26" fmla="*/ 0 w 500"/>
              <a:gd name="T27" fmla="*/ 1 h 316"/>
              <a:gd name="T28" fmla="*/ 0 w 500"/>
              <a:gd name="T29" fmla="*/ 1 h 316"/>
              <a:gd name="T30" fmla="*/ 0 w 500"/>
              <a:gd name="T31" fmla="*/ 1 h 316"/>
              <a:gd name="T32" fmla="*/ 0 w 500"/>
              <a:gd name="T33" fmla="*/ 1 h 316"/>
              <a:gd name="T34" fmla="*/ 0 w 500"/>
              <a:gd name="T35" fmla="*/ 0 h 316"/>
              <a:gd name="T36" fmla="*/ 0 w 500"/>
              <a:gd name="T37" fmla="*/ 0 h 316"/>
              <a:gd name="T38" fmla="*/ 0 w 500"/>
              <a:gd name="T39" fmla="*/ 0 h 316"/>
              <a:gd name="T40" fmla="*/ 1 w 500"/>
              <a:gd name="T41" fmla="*/ 0 h 316"/>
              <a:gd name="T42" fmla="*/ 1 w 500"/>
              <a:gd name="T43" fmla="*/ 0 h 316"/>
              <a:gd name="T44" fmla="*/ 1 w 500"/>
              <a:gd name="T45" fmla="*/ 0 h 316"/>
              <a:gd name="T46" fmla="*/ 1 w 500"/>
              <a:gd name="T47" fmla="*/ 0 h 316"/>
              <a:gd name="T48" fmla="*/ 2 w 500"/>
              <a:gd name="T49" fmla="*/ 0 h 316"/>
              <a:gd name="T50" fmla="*/ 2 w 500"/>
              <a:gd name="T51" fmla="*/ 0 h 316"/>
              <a:gd name="T52" fmla="*/ 2 w 500"/>
              <a:gd name="T53" fmla="*/ 0 h 316"/>
              <a:gd name="T54" fmla="*/ 2 w 500"/>
              <a:gd name="T55" fmla="*/ 0 h 316"/>
              <a:gd name="T56" fmla="*/ 3 w 500"/>
              <a:gd name="T57" fmla="*/ 0 h 316"/>
              <a:gd name="T58" fmla="*/ 3 w 500"/>
              <a:gd name="T59" fmla="*/ 0 h 316"/>
              <a:gd name="T60" fmla="*/ 3 w 500"/>
              <a:gd name="T61" fmla="*/ 0 h 316"/>
              <a:gd name="T62" fmla="*/ 3 w 500"/>
              <a:gd name="T63" fmla="*/ 1 h 316"/>
              <a:gd name="T64" fmla="*/ 3 w 500"/>
              <a:gd name="T65" fmla="*/ 1 h 316"/>
              <a:gd name="T66" fmla="*/ 3 w 500"/>
              <a:gd name="T67" fmla="*/ 1 h 316"/>
              <a:gd name="T68" fmla="*/ 3 w 500"/>
              <a:gd name="T69" fmla="*/ 2 h 316"/>
              <a:gd name="T70" fmla="*/ 3 w 500"/>
              <a:gd name="T71" fmla="*/ 2 h 316"/>
              <a:gd name="T72" fmla="*/ 3 w 500"/>
              <a:gd name="T73" fmla="*/ 2 h 316"/>
              <a:gd name="T74" fmla="*/ 3 w 500"/>
              <a:gd name="T75" fmla="*/ 2 h 316"/>
              <a:gd name="T76" fmla="*/ 3 w 500"/>
              <a:gd name="T77" fmla="*/ 2 h 316"/>
              <a:gd name="T78" fmla="*/ 3 w 500"/>
              <a:gd name="T79" fmla="*/ 2 h 316"/>
              <a:gd name="T80" fmla="*/ 2 w 500"/>
              <a:gd name="T81" fmla="*/ 2 h 3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500"/>
              <a:gd name="T124" fmla="*/ 0 h 316"/>
              <a:gd name="T125" fmla="*/ 500 w 500"/>
              <a:gd name="T126" fmla="*/ 316 h 3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500" h="316">
                <a:moveTo>
                  <a:pt x="353" y="315"/>
                </a:moveTo>
                <a:lnTo>
                  <a:pt x="356" y="303"/>
                </a:lnTo>
                <a:lnTo>
                  <a:pt x="357" y="295"/>
                </a:lnTo>
                <a:lnTo>
                  <a:pt x="360" y="286"/>
                </a:lnTo>
                <a:lnTo>
                  <a:pt x="361" y="279"/>
                </a:lnTo>
                <a:lnTo>
                  <a:pt x="364" y="273"/>
                </a:lnTo>
                <a:lnTo>
                  <a:pt x="368" y="266"/>
                </a:lnTo>
                <a:lnTo>
                  <a:pt x="373" y="256"/>
                </a:lnTo>
                <a:lnTo>
                  <a:pt x="378" y="243"/>
                </a:lnTo>
                <a:lnTo>
                  <a:pt x="361" y="241"/>
                </a:lnTo>
                <a:lnTo>
                  <a:pt x="346" y="238"/>
                </a:lnTo>
                <a:lnTo>
                  <a:pt x="331" y="232"/>
                </a:lnTo>
                <a:lnTo>
                  <a:pt x="316" y="227"/>
                </a:lnTo>
                <a:lnTo>
                  <a:pt x="302" y="220"/>
                </a:lnTo>
                <a:lnTo>
                  <a:pt x="288" y="212"/>
                </a:lnTo>
                <a:lnTo>
                  <a:pt x="274" y="202"/>
                </a:lnTo>
                <a:lnTo>
                  <a:pt x="262" y="194"/>
                </a:lnTo>
                <a:lnTo>
                  <a:pt x="234" y="173"/>
                </a:lnTo>
                <a:lnTo>
                  <a:pt x="208" y="155"/>
                </a:lnTo>
                <a:lnTo>
                  <a:pt x="195" y="145"/>
                </a:lnTo>
                <a:lnTo>
                  <a:pt x="181" y="137"/>
                </a:lnTo>
                <a:lnTo>
                  <a:pt x="168" y="129"/>
                </a:lnTo>
                <a:lnTo>
                  <a:pt x="152" y="123"/>
                </a:lnTo>
                <a:lnTo>
                  <a:pt x="107" y="117"/>
                </a:lnTo>
                <a:lnTo>
                  <a:pt x="71" y="115"/>
                </a:lnTo>
                <a:lnTo>
                  <a:pt x="46" y="112"/>
                </a:lnTo>
                <a:lnTo>
                  <a:pt x="28" y="112"/>
                </a:lnTo>
                <a:lnTo>
                  <a:pt x="17" y="112"/>
                </a:lnTo>
                <a:lnTo>
                  <a:pt x="10" y="112"/>
                </a:lnTo>
                <a:lnTo>
                  <a:pt x="4" y="111"/>
                </a:lnTo>
                <a:lnTo>
                  <a:pt x="0" y="109"/>
                </a:lnTo>
                <a:lnTo>
                  <a:pt x="1" y="99"/>
                </a:lnTo>
                <a:lnTo>
                  <a:pt x="1" y="87"/>
                </a:lnTo>
                <a:lnTo>
                  <a:pt x="1" y="75"/>
                </a:lnTo>
                <a:lnTo>
                  <a:pt x="3" y="62"/>
                </a:lnTo>
                <a:lnTo>
                  <a:pt x="4" y="50"/>
                </a:lnTo>
                <a:lnTo>
                  <a:pt x="4" y="37"/>
                </a:lnTo>
                <a:lnTo>
                  <a:pt x="5" y="26"/>
                </a:lnTo>
                <a:lnTo>
                  <a:pt x="5" y="15"/>
                </a:lnTo>
                <a:lnTo>
                  <a:pt x="33" y="22"/>
                </a:lnTo>
                <a:lnTo>
                  <a:pt x="61" y="27"/>
                </a:lnTo>
                <a:lnTo>
                  <a:pt x="89" y="34"/>
                </a:lnTo>
                <a:lnTo>
                  <a:pt x="116" y="41"/>
                </a:lnTo>
                <a:lnTo>
                  <a:pt x="145" y="47"/>
                </a:lnTo>
                <a:lnTo>
                  <a:pt x="176" y="51"/>
                </a:lnTo>
                <a:lnTo>
                  <a:pt x="205" y="52"/>
                </a:lnTo>
                <a:lnTo>
                  <a:pt x="235" y="51"/>
                </a:lnTo>
                <a:lnTo>
                  <a:pt x="238" y="45"/>
                </a:lnTo>
                <a:lnTo>
                  <a:pt x="241" y="39"/>
                </a:lnTo>
                <a:lnTo>
                  <a:pt x="247" y="34"/>
                </a:lnTo>
                <a:lnTo>
                  <a:pt x="251" y="29"/>
                </a:lnTo>
                <a:lnTo>
                  <a:pt x="263" y="21"/>
                </a:lnTo>
                <a:lnTo>
                  <a:pt x="277" y="14"/>
                </a:lnTo>
                <a:lnTo>
                  <a:pt x="294" y="9"/>
                </a:lnTo>
                <a:lnTo>
                  <a:pt x="312" y="5"/>
                </a:lnTo>
                <a:lnTo>
                  <a:pt x="331" y="3"/>
                </a:lnTo>
                <a:lnTo>
                  <a:pt x="350" y="1"/>
                </a:lnTo>
                <a:lnTo>
                  <a:pt x="392" y="0"/>
                </a:lnTo>
                <a:lnTo>
                  <a:pt x="432" y="1"/>
                </a:lnTo>
                <a:lnTo>
                  <a:pt x="468" y="3"/>
                </a:lnTo>
                <a:lnTo>
                  <a:pt x="499" y="3"/>
                </a:lnTo>
                <a:lnTo>
                  <a:pt x="493" y="26"/>
                </a:lnTo>
                <a:lnTo>
                  <a:pt x="490" y="50"/>
                </a:lnTo>
                <a:lnTo>
                  <a:pt x="488" y="75"/>
                </a:lnTo>
                <a:lnTo>
                  <a:pt x="486" y="101"/>
                </a:lnTo>
                <a:lnTo>
                  <a:pt x="486" y="126"/>
                </a:lnTo>
                <a:lnTo>
                  <a:pt x="485" y="151"/>
                </a:lnTo>
                <a:lnTo>
                  <a:pt x="482" y="176"/>
                </a:lnTo>
                <a:lnTo>
                  <a:pt x="479" y="199"/>
                </a:lnTo>
                <a:lnTo>
                  <a:pt x="475" y="221"/>
                </a:lnTo>
                <a:lnTo>
                  <a:pt x="468" y="242"/>
                </a:lnTo>
                <a:lnTo>
                  <a:pt x="464" y="252"/>
                </a:lnTo>
                <a:lnTo>
                  <a:pt x="458" y="261"/>
                </a:lnTo>
                <a:lnTo>
                  <a:pt x="453" y="270"/>
                </a:lnTo>
                <a:lnTo>
                  <a:pt x="446" y="277"/>
                </a:lnTo>
                <a:lnTo>
                  <a:pt x="438" y="285"/>
                </a:lnTo>
                <a:lnTo>
                  <a:pt x="429" y="292"/>
                </a:lnTo>
                <a:lnTo>
                  <a:pt x="420" y="297"/>
                </a:lnTo>
                <a:lnTo>
                  <a:pt x="409" y="303"/>
                </a:lnTo>
                <a:lnTo>
                  <a:pt x="396" y="307"/>
                </a:lnTo>
                <a:lnTo>
                  <a:pt x="384" y="310"/>
                </a:lnTo>
                <a:lnTo>
                  <a:pt x="368" y="313"/>
                </a:lnTo>
                <a:lnTo>
                  <a:pt x="353" y="315"/>
                </a:lnTo>
              </a:path>
            </a:pathLst>
          </a:custGeom>
          <a:solidFill>
            <a:srgbClr val="9D5EAF"/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06" name="Freeform 173"/>
          <p:cNvSpPr>
            <a:spLocks/>
          </p:cNvSpPr>
          <p:nvPr/>
        </p:nvSpPr>
        <p:spPr bwMode="auto">
          <a:xfrm rot="117894">
            <a:off x="11464376" y="4391612"/>
            <a:ext cx="516637" cy="403389"/>
          </a:xfrm>
          <a:custGeom>
            <a:avLst/>
            <a:gdLst>
              <a:gd name="T0" fmla="*/ 1 w 626"/>
              <a:gd name="T1" fmla="*/ 3 h 397"/>
              <a:gd name="T2" fmla="*/ 1 w 626"/>
              <a:gd name="T3" fmla="*/ 3 h 397"/>
              <a:gd name="T4" fmla="*/ 1 w 626"/>
              <a:gd name="T5" fmla="*/ 3 h 397"/>
              <a:gd name="T6" fmla="*/ 0 w 626"/>
              <a:gd name="T7" fmla="*/ 3 h 397"/>
              <a:gd name="T8" fmla="*/ 0 w 626"/>
              <a:gd name="T9" fmla="*/ 2 h 397"/>
              <a:gd name="T10" fmla="*/ 0 w 626"/>
              <a:gd name="T11" fmla="*/ 2 h 397"/>
              <a:gd name="T12" fmla="*/ 0 w 626"/>
              <a:gd name="T13" fmla="*/ 2 h 397"/>
              <a:gd name="T14" fmla="*/ 0 w 626"/>
              <a:gd name="T15" fmla="*/ 2 h 397"/>
              <a:gd name="T16" fmla="*/ 0 w 626"/>
              <a:gd name="T17" fmla="*/ 2 h 397"/>
              <a:gd name="T18" fmla="*/ 0 w 626"/>
              <a:gd name="T19" fmla="*/ 1 h 397"/>
              <a:gd name="T20" fmla="*/ 0 w 626"/>
              <a:gd name="T21" fmla="*/ 1 h 397"/>
              <a:gd name="T22" fmla="*/ 0 w 626"/>
              <a:gd name="T23" fmla="*/ 1 h 397"/>
              <a:gd name="T24" fmla="*/ 0 w 626"/>
              <a:gd name="T25" fmla="*/ 1 h 397"/>
              <a:gd name="T26" fmla="*/ 0 w 626"/>
              <a:gd name="T27" fmla="*/ 1 h 397"/>
              <a:gd name="T28" fmla="*/ 1 w 626"/>
              <a:gd name="T29" fmla="*/ 1 h 397"/>
              <a:gd name="T30" fmla="*/ 1 w 626"/>
              <a:gd name="T31" fmla="*/ 0 h 397"/>
              <a:gd name="T32" fmla="*/ 1 w 626"/>
              <a:gd name="T33" fmla="*/ 0 h 397"/>
              <a:gd name="T34" fmla="*/ 1 w 626"/>
              <a:gd name="T35" fmla="*/ 0 h 397"/>
              <a:gd name="T36" fmla="*/ 1 w 626"/>
              <a:gd name="T37" fmla="*/ 0 h 397"/>
              <a:gd name="T38" fmla="*/ 2 w 626"/>
              <a:gd name="T39" fmla="*/ 0 h 397"/>
              <a:gd name="T40" fmla="*/ 2 w 626"/>
              <a:gd name="T41" fmla="*/ 0 h 397"/>
              <a:gd name="T42" fmla="*/ 3 w 626"/>
              <a:gd name="T43" fmla="*/ 0 h 397"/>
              <a:gd name="T44" fmla="*/ 3 w 626"/>
              <a:gd name="T45" fmla="*/ 1 h 397"/>
              <a:gd name="T46" fmla="*/ 3 w 626"/>
              <a:gd name="T47" fmla="*/ 1 h 397"/>
              <a:gd name="T48" fmla="*/ 3 w 626"/>
              <a:gd name="T49" fmla="*/ 1 h 397"/>
              <a:gd name="T50" fmla="*/ 3 w 626"/>
              <a:gd name="T51" fmla="*/ 1 h 397"/>
              <a:gd name="T52" fmla="*/ 4 w 626"/>
              <a:gd name="T53" fmla="*/ 1 h 397"/>
              <a:gd name="T54" fmla="*/ 4 w 626"/>
              <a:gd name="T55" fmla="*/ 2 h 397"/>
              <a:gd name="T56" fmla="*/ 4 w 626"/>
              <a:gd name="T57" fmla="*/ 2 h 397"/>
              <a:gd name="T58" fmla="*/ 4 w 626"/>
              <a:gd name="T59" fmla="*/ 2 h 397"/>
              <a:gd name="T60" fmla="*/ 4 w 626"/>
              <a:gd name="T61" fmla="*/ 2 h 397"/>
              <a:gd name="T62" fmla="*/ 4 w 626"/>
              <a:gd name="T63" fmla="*/ 2 h 397"/>
              <a:gd name="T64" fmla="*/ 4 w 626"/>
              <a:gd name="T65" fmla="*/ 2 h 397"/>
              <a:gd name="T66" fmla="*/ 4 w 626"/>
              <a:gd name="T67" fmla="*/ 2 h 397"/>
              <a:gd name="T68" fmla="*/ 4 w 626"/>
              <a:gd name="T69" fmla="*/ 2 h 397"/>
              <a:gd name="T70" fmla="*/ 4 w 626"/>
              <a:gd name="T71" fmla="*/ 2 h 397"/>
              <a:gd name="T72" fmla="*/ 4 w 626"/>
              <a:gd name="T73" fmla="*/ 2 h 397"/>
              <a:gd name="T74" fmla="*/ 4 w 626"/>
              <a:gd name="T75" fmla="*/ 2 h 397"/>
              <a:gd name="T76" fmla="*/ 4 w 626"/>
              <a:gd name="T77" fmla="*/ 2 h 397"/>
              <a:gd name="T78" fmla="*/ 4 w 626"/>
              <a:gd name="T79" fmla="*/ 2 h 397"/>
              <a:gd name="T80" fmla="*/ 4 w 626"/>
              <a:gd name="T81" fmla="*/ 3 h 397"/>
              <a:gd name="T82" fmla="*/ 3 w 626"/>
              <a:gd name="T83" fmla="*/ 3 h 397"/>
              <a:gd name="T84" fmla="*/ 2 w 626"/>
              <a:gd name="T85" fmla="*/ 3 h 397"/>
              <a:gd name="T86" fmla="*/ 2 w 626"/>
              <a:gd name="T87" fmla="*/ 3 h 397"/>
              <a:gd name="T88" fmla="*/ 2 w 626"/>
              <a:gd name="T89" fmla="*/ 3 h 397"/>
              <a:gd name="T90" fmla="*/ 2 w 626"/>
              <a:gd name="T91" fmla="*/ 3 h 397"/>
              <a:gd name="T92" fmla="*/ 2 w 626"/>
              <a:gd name="T93" fmla="*/ 3 h 397"/>
              <a:gd name="T94" fmla="*/ 2 w 626"/>
              <a:gd name="T95" fmla="*/ 3 h 397"/>
              <a:gd name="T96" fmla="*/ 2 w 626"/>
              <a:gd name="T97" fmla="*/ 3 h 3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26"/>
              <a:gd name="T148" fmla="*/ 0 h 397"/>
              <a:gd name="T149" fmla="*/ 626 w 626"/>
              <a:gd name="T150" fmla="*/ 397 h 3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26" h="397">
                <a:moveTo>
                  <a:pt x="275" y="396"/>
                </a:moveTo>
                <a:lnTo>
                  <a:pt x="251" y="394"/>
                </a:lnTo>
                <a:lnTo>
                  <a:pt x="226" y="390"/>
                </a:lnTo>
                <a:lnTo>
                  <a:pt x="201" y="386"/>
                </a:lnTo>
                <a:lnTo>
                  <a:pt x="176" y="381"/>
                </a:lnTo>
                <a:lnTo>
                  <a:pt x="151" y="374"/>
                </a:lnTo>
                <a:lnTo>
                  <a:pt x="126" y="367"/>
                </a:lnTo>
                <a:lnTo>
                  <a:pt x="101" y="361"/>
                </a:lnTo>
                <a:lnTo>
                  <a:pt x="76" y="356"/>
                </a:lnTo>
                <a:lnTo>
                  <a:pt x="73" y="350"/>
                </a:lnTo>
                <a:lnTo>
                  <a:pt x="70" y="345"/>
                </a:lnTo>
                <a:lnTo>
                  <a:pt x="68" y="339"/>
                </a:lnTo>
                <a:lnTo>
                  <a:pt x="65" y="335"/>
                </a:lnTo>
                <a:lnTo>
                  <a:pt x="62" y="329"/>
                </a:lnTo>
                <a:lnTo>
                  <a:pt x="59" y="324"/>
                </a:lnTo>
                <a:lnTo>
                  <a:pt x="57" y="318"/>
                </a:lnTo>
                <a:lnTo>
                  <a:pt x="54" y="314"/>
                </a:lnTo>
                <a:lnTo>
                  <a:pt x="47" y="313"/>
                </a:lnTo>
                <a:lnTo>
                  <a:pt x="40" y="311"/>
                </a:lnTo>
                <a:lnTo>
                  <a:pt x="33" y="311"/>
                </a:lnTo>
                <a:lnTo>
                  <a:pt x="26" y="310"/>
                </a:lnTo>
                <a:lnTo>
                  <a:pt x="19" y="310"/>
                </a:lnTo>
                <a:lnTo>
                  <a:pt x="14" y="309"/>
                </a:lnTo>
                <a:lnTo>
                  <a:pt x="7" y="309"/>
                </a:lnTo>
                <a:lnTo>
                  <a:pt x="0" y="307"/>
                </a:lnTo>
                <a:lnTo>
                  <a:pt x="3" y="282"/>
                </a:lnTo>
                <a:lnTo>
                  <a:pt x="7" y="260"/>
                </a:lnTo>
                <a:lnTo>
                  <a:pt x="10" y="241"/>
                </a:lnTo>
                <a:lnTo>
                  <a:pt x="12" y="224"/>
                </a:lnTo>
                <a:lnTo>
                  <a:pt x="15" y="207"/>
                </a:lnTo>
                <a:lnTo>
                  <a:pt x="18" y="191"/>
                </a:lnTo>
                <a:lnTo>
                  <a:pt x="19" y="173"/>
                </a:lnTo>
                <a:lnTo>
                  <a:pt x="19" y="153"/>
                </a:lnTo>
                <a:lnTo>
                  <a:pt x="25" y="151"/>
                </a:lnTo>
                <a:lnTo>
                  <a:pt x="29" y="146"/>
                </a:lnTo>
                <a:lnTo>
                  <a:pt x="33" y="142"/>
                </a:lnTo>
                <a:lnTo>
                  <a:pt x="36" y="138"/>
                </a:lnTo>
                <a:lnTo>
                  <a:pt x="41" y="127"/>
                </a:lnTo>
                <a:lnTo>
                  <a:pt x="46" y="116"/>
                </a:lnTo>
                <a:lnTo>
                  <a:pt x="51" y="104"/>
                </a:lnTo>
                <a:lnTo>
                  <a:pt x="58" y="92"/>
                </a:lnTo>
                <a:lnTo>
                  <a:pt x="62" y="87"/>
                </a:lnTo>
                <a:lnTo>
                  <a:pt x="68" y="81"/>
                </a:lnTo>
                <a:lnTo>
                  <a:pt x="73" y="76"/>
                </a:lnTo>
                <a:lnTo>
                  <a:pt x="80" y="72"/>
                </a:lnTo>
                <a:lnTo>
                  <a:pt x="84" y="59"/>
                </a:lnTo>
                <a:lnTo>
                  <a:pt x="90" y="48"/>
                </a:lnTo>
                <a:lnTo>
                  <a:pt x="95" y="40"/>
                </a:lnTo>
                <a:lnTo>
                  <a:pt x="102" y="32"/>
                </a:lnTo>
                <a:lnTo>
                  <a:pt x="111" y="25"/>
                </a:lnTo>
                <a:lnTo>
                  <a:pt x="119" y="18"/>
                </a:lnTo>
                <a:lnTo>
                  <a:pt x="129" y="14"/>
                </a:lnTo>
                <a:lnTo>
                  <a:pt x="138" y="9"/>
                </a:lnTo>
                <a:lnTo>
                  <a:pt x="148" y="5"/>
                </a:lnTo>
                <a:lnTo>
                  <a:pt x="159" y="4"/>
                </a:lnTo>
                <a:lnTo>
                  <a:pt x="172" y="1"/>
                </a:lnTo>
                <a:lnTo>
                  <a:pt x="184" y="1"/>
                </a:lnTo>
                <a:lnTo>
                  <a:pt x="209" y="0"/>
                </a:lnTo>
                <a:lnTo>
                  <a:pt x="235" y="2"/>
                </a:lnTo>
                <a:lnTo>
                  <a:pt x="263" y="7"/>
                </a:lnTo>
                <a:lnTo>
                  <a:pt x="291" y="11"/>
                </a:lnTo>
                <a:lnTo>
                  <a:pt x="318" y="16"/>
                </a:lnTo>
                <a:lnTo>
                  <a:pt x="346" y="23"/>
                </a:lnTo>
                <a:lnTo>
                  <a:pt x="397" y="34"/>
                </a:lnTo>
                <a:lnTo>
                  <a:pt x="440" y="41"/>
                </a:lnTo>
                <a:lnTo>
                  <a:pt x="453" y="54"/>
                </a:lnTo>
                <a:lnTo>
                  <a:pt x="465" y="72"/>
                </a:lnTo>
                <a:lnTo>
                  <a:pt x="478" y="91"/>
                </a:lnTo>
                <a:lnTo>
                  <a:pt x="490" y="113"/>
                </a:lnTo>
                <a:lnTo>
                  <a:pt x="501" y="135"/>
                </a:lnTo>
                <a:lnTo>
                  <a:pt x="510" y="159"/>
                </a:lnTo>
                <a:lnTo>
                  <a:pt x="514" y="171"/>
                </a:lnTo>
                <a:lnTo>
                  <a:pt x="515" y="182"/>
                </a:lnTo>
                <a:lnTo>
                  <a:pt x="517" y="194"/>
                </a:lnTo>
                <a:lnTo>
                  <a:pt x="518" y="205"/>
                </a:lnTo>
                <a:lnTo>
                  <a:pt x="525" y="205"/>
                </a:lnTo>
                <a:lnTo>
                  <a:pt x="532" y="206"/>
                </a:lnTo>
                <a:lnTo>
                  <a:pt x="540" y="206"/>
                </a:lnTo>
                <a:lnTo>
                  <a:pt x="547" y="207"/>
                </a:lnTo>
                <a:lnTo>
                  <a:pt x="555" y="207"/>
                </a:lnTo>
                <a:lnTo>
                  <a:pt x="562" y="209"/>
                </a:lnTo>
                <a:lnTo>
                  <a:pt x="571" y="210"/>
                </a:lnTo>
                <a:lnTo>
                  <a:pt x="579" y="210"/>
                </a:lnTo>
                <a:lnTo>
                  <a:pt x="579" y="214"/>
                </a:lnTo>
                <a:lnTo>
                  <a:pt x="580" y="218"/>
                </a:lnTo>
                <a:lnTo>
                  <a:pt x="582" y="224"/>
                </a:lnTo>
                <a:lnTo>
                  <a:pt x="582" y="228"/>
                </a:lnTo>
                <a:lnTo>
                  <a:pt x="583" y="232"/>
                </a:lnTo>
                <a:lnTo>
                  <a:pt x="584" y="238"/>
                </a:lnTo>
                <a:lnTo>
                  <a:pt x="586" y="242"/>
                </a:lnTo>
                <a:lnTo>
                  <a:pt x="586" y="248"/>
                </a:lnTo>
                <a:lnTo>
                  <a:pt x="590" y="248"/>
                </a:lnTo>
                <a:lnTo>
                  <a:pt x="594" y="248"/>
                </a:lnTo>
                <a:lnTo>
                  <a:pt x="598" y="249"/>
                </a:lnTo>
                <a:lnTo>
                  <a:pt x="602" y="249"/>
                </a:lnTo>
                <a:lnTo>
                  <a:pt x="607" y="249"/>
                </a:lnTo>
                <a:lnTo>
                  <a:pt x="609" y="249"/>
                </a:lnTo>
                <a:lnTo>
                  <a:pt x="613" y="250"/>
                </a:lnTo>
                <a:lnTo>
                  <a:pt x="619" y="250"/>
                </a:lnTo>
                <a:lnTo>
                  <a:pt x="619" y="254"/>
                </a:lnTo>
                <a:lnTo>
                  <a:pt x="619" y="259"/>
                </a:lnTo>
                <a:lnTo>
                  <a:pt x="620" y="263"/>
                </a:lnTo>
                <a:lnTo>
                  <a:pt x="620" y="267"/>
                </a:lnTo>
                <a:lnTo>
                  <a:pt x="622" y="272"/>
                </a:lnTo>
                <a:lnTo>
                  <a:pt x="622" y="277"/>
                </a:lnTo>
                <a:lnTo>
                  <a:pt x="623" y="281"/>
                </a:lnTo>
                <a:lnTo>
                  <a:pt x="625" y="285"/>
                </a:lnTo>
                <a:lnTo>
                  <a:pt x="620" y="285"/>
                </a:lnTo>
                <a:lnTo>
                  <a:pt x="616" y="286"/>
                </a:lnTo>
                <a:lnTo>
                  <a:pt x="612" y="286"/>
                </a:lnTo>
                <a:lnTo>
                  <a:pt x="608" y="288"/>
                </a:lnTo>
                <a:lnTo>
                  <a:pt x="604" y="288"/>
                </a:lnTo>
                <a:lnTo>
                  <a:pt x="600" y="289"/>
                </a:lnTo>
                <a:lnTo>
                  <a:pt x="595" y="289"/>
                </a:lnTo>
                <a:lnTo>
                  <a:pt x="593" y="291"/>
                </a:lnTo>
                <a:lnTo>
                  <a:pt x="591" y="297"/>
                </a:lnTo>
                <a:lnTo>
                  <a:pt x="590" y="303"/>
                </a:lnTo>
                <a:lnTo>
                  <a:pt x="589" y="310"/>
                </a:lnTo>
                <a:lnTo>
                  <a:pt x="587" y="317"/>
                </a:lnTo>
                <a:lnTo>
                  <a:pt x="587" y="322"/>
                </a:lnTo>
                <a:lnTo>
                  <a:pt x="586" y="329"/>
                </a:lnTo>
                <a:lnTo>
                  <a:pt x="584" y="336"/>
                </a:lnTo>
                <a:lnTo>
                  <a:pt x="584" y="342"/>
                </a:lnTo>
                <a:lnTo>
                  <a:pt x="548" y="345"/>
                </a:lnTo>
                <a:lnTo>
                  <a:pt x="512" y="346"/>
                </a:lnTo>
                <a:lnTo>
                  <a:pt x="478" y="349"/>
                </a:lnTo>
                <a:lnTo>
                  <a:pt x="444" y="351"/>
                </a:lnTo>
                <a:lnTo>
                  <a:pt x="411" y="356"/>
                </a:lnTo>
                <a:lnTo>
                  <a:pt x="379" y="360"/>
                </a:lnTo>
                <a:lnTo>
                  <a:pt x="346" y="364"/>
                </a:lnTo>
                <a:lnTo>
                  <a:pt x="314" y="369"/>
                </a:lnTo>
                <a:lnTo>
                  <a:pt x="312" y="374"/>
                </a:lnTo>
                <a:lnTo>
                  <a:pt x="310" y="376"/>
                </a:lnTo>
                <a:lnTo>
                  <a:pt x="309" y="379"/>
                </a:lnTo>
                <a:lnTo>
                  <a:pt x="306" y="382"/>
                </a:lnTo>
                <a:lnTo>
                  <a:pt x="305" y="385"/>
                </a:lnTo>
                <a:lnTo>
                  <a:pt x="303" y="387"/>
                </a:lnTo>
                <a:lnTo>
                  <a:pt x="302" y="390"/>
                </a:lnTo>
                <a:lnTo>
                  <a:pt x="300" y="393"/>
                </a:lnTo>
                <a:lnTo>
                  <a:pt x="296" y="393"/>
                </a:lnTo>
                <a:lnTo>
                  <a:pt x="294" y="394"/>
                </a:lnTo>
                <a:lnTo>
                  <a:pt x="291" y="394"/>
                </a:lnTo>
                <a:lnTo>
                  <a:pt x="287" y="394"/>
                </a:lnTo>
                <a:lnTo>
                  <a:pt x="284" y="394"/>
                </a:lnTo>
                <a:lnTo>
                  <a:pt x="281" y="394"/>
                </a:lnTo>
                <a:lnTo>
                  <a:pt x="278" y="396"/>
                </a:lnTo>
                <a:lnTo>
                  <a:pt x="275" y="396"/>
                </a:lnTo>
              </a:path>
            </a:pathLst>
          </a:custGeom>
          <a:solidFill>
            <a:srgbClr val="9D5EAF"/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07" name="Freeform 174"/>
          <p:cNvSpPr>
            <a:spLocks/>
          </p:cNvSpPr>
          <p:nvPr/>
        </p:nvSpPr>
        <p:spPr bwMode="auto">
          <a:xfrm rot="121360">
            <a:off x="11592806" y="4129582"/>
            <a:ext cx="723875" cy="537853"/>
          </a:xfrm>
          <a:custGeom>
            <a:avLst/>
            <a:gdLst>
              <a:gd name="T0" fmla="*/ 3 w 882"/>
              <a:gd name="T1" fmla="*/ 4 h 530"/>
              <a:gd name="T2" fmla="*/ 3 w 882"/>
              <a:gd name="T3" fmla="*/ 4 h 530"/>
              <a:gd name="T4" fmla="*/ 3 w 882"/>
              <a:gd name="T5" fmla="*/ 4 h 530"/>
              <a:gd name="T6" fmla="*/ 3 w 882"/>
              <a:gd name="T7" fmla="*/ 4 h 530"/>
              <a:gd name="T8" fmla="*/ 3 w 882"/>
              <a:gd name="T9" fmla="*/ 4 h 530"/>
              <a:gd name="T10" fmla="*/ 3 w 882"/>
              <a:gd name="T11" fmla="*/ 4 h 530"/>
              <a:gd name="T12" fmla="*/ 3 w 882"/>
              <a:gd name="T13" fmla="*/ 4 h 530"/>
              <a:gd name="T14" fmla="*/ 3 w 882"/>
              <a:gd name="T15" fmla="*/ 4 h 530"/>
              <a:gd name="T16" fmla="*/ 3 w 882"/>
              <a:gd name="T17" fmla="*/ 4 h 530"/>
              <a:gd name="T18" fmla="*/ 3 w 882"/>
              <a:gd name="T19" fmla="*/ 4 h 530"/>
              <a:gd name="T20" fmla="*/ 2 w 882"/>
              <a:gd name="T21" fmla="*/ 4 h 530"/>
              <a:gd name="T22" fmla="*/ 2 w 882"/>
              <a:gd name="T23" fmla="*/ 3 h 530"/>
              <a:gd name="T24" fmla="*/ 2 w 882"/>
              <a:gd name="T25" fmla="*/ 3 h 530"/>
              <a:gd name="T26" fmla="*/ 2 w 882"/>
              <a:gd name="T27" fmla="*/ 2 h 530"/>
              <a:gd name="T28" fmla="*/ 2 w 882"/>
              <a:gd name="T29" fmla="*/ 2 h 530"/>
              <a:gd name="T30" fmla="*/ 1 w 882"/>
              <a:gd name="T31" fmla="*/ 2 h 530"/>
              <a:gd name="T32" fmla="*/ 1 w 882"/>
              <a:gd name="T33" fmla="*/ 2 h 530"/>
              <a:gd name="T34" fmla="*/ 1 w 882"/>
              <a:gd name="T35" fmla="*/ 2 h 530"/>
              <a:gd name="T36" fmla="*/ 0 w 882"/>
              <a:gd name="T37" fmla="*/ 2 h 530"/>
              <a:gd name="T38" fmla="*/ 0 w 882"/>
              <a:gd name="T39" fmla="*/ 2 h 530"/>
              <a:gd name="T40" fmla="*/ 0 w 882"/>
              <a:gd name="T41" fmla="*/ 2 h 530"/>
              <a:gd name="T42" fmla="*/ 0 w 882"/>
              <a:gd name="T43" fmla="*/ 2 h 530"/>
              <a:gd name="T44" fmla="*/ 1 w 882"/>
              <a:gd name="T45" fmla="*/ 1 h 530"/>
              <a:gd name="T46" fmla="*/ 1 w 882"/>
              <a:gd name="T47" fmla="*/ 0 h 530"/>
              <a:gd name="T48" fmla="*/ 1 w 882"/>
              <a:gd name="T49" fmla="*/ 0 h 530"/>
              <a:gd name="T50" fmla="*/ 1 w 882"/>
              <a:gd name="T51" fmla="*/ 0 h 530"/>
              <a:gd name="T52" fmla="*/ 2 w 882"/>
              <a:gd name="T53" fmla="*/ 0 h 530"/>
              <a:gd name="T54" fmla="*/ 2 w 882"/>
              <a:gd name="T55" fmla="*/ 0 h 530"/>
              <a:gd name="T56" fmla="*/ 2 w 882"/>
              <a:gd name="T57" fmla="*/ 0 h 530"/>
              <a:gd name="T58" fmla="*/ 2 w 882"/>
              <a:gd name="T59" fmla="*/ 0 h 530"/>
              <a:gd name="T60" fmla="*/ 3 w 882"/>
              <a:gd name="T61" fmla="*/ 0 h 530"/>
              <a:gd name="T62" fmla="*/ 3 w 882"/>
              <a:gd name="T63" fmla="*/ 0 h 530"/>
              <a:gd name="T64" fmla="*/ 3 w 882"/>
              <a:gd name="T65" fmla="*/ 0 h 530"/>
              <a:gd name="T66" fmla="*/ 4 w 882"/>
              <a:gd name="T67" fmla="*/ 0 h 530"/>
              <a:gd name="T68" fmla="*/ 4 w 882"/>
              <a:gd name="T69" fmla="*/ 1 h 530"/>
              <a:gd name="T70" fmla="*/ 4 w 882"/>
              <a:gd name="T71" fmla="*/ 1 h 530"/>
              <a:gd name="T72" fmla="*/ 4 w 882"/>
              <a:gd name="T73" fmla="*/ 1 h 530"/>
              <a:gd name="T74" fmla="*/ 4 w 882"/>
              <a:gd name="T75" fmla="*/ 1 h 530"/>
              <a:gd name="T76" fmla="*/ 4 w 882"/>
              <a:gd name="T77" fmla="*/ 1 h 530"/>
              <a:gd name="T78" fmla="*/ 4 w 882"/>
              <a:gd name="T79" fmla="*/ 1 h 530"/>
              <a:gd name="T80" fmla="*/ 4 w 882"/>
              <a:gd name="T81" fmla="*/ 2 h 530"/>
              <a:gd name="T82" fmla="*/ 4 w 882"/>
              <a:gd name="T83" fmla="*/ 2 h 530"/>
              <a:gd name="T84" fmla="*/ 4 w 882"/>
              <a:gd name="T85" fmla="*/ 2 h 530"/>
              <a:gd name="T86" fmla="*/ 4 w 882"/>
              <a:gd name="T87" fmla="*/ 2 h 530"/>
              <a:gd name="T88" fmla="*/ 4 w 882"/>
              <a:gd name="T89" fmla="*/ 2 h 530"/>
              <a:gd name="T90" fmla="*/ 5 w 882"/>
              <a:gd name="T91" fmla="*/ 2 h 530"/>
              <a:gd name="T92" fmla="*/ 5 w 882"/>
              <a:gd name="T93" fmla="*/ 2 h 530"/>
              <a:gd name="T94" fmla="*/ 5 w 882"/>
              <a:gd name="T95" fmla="*/ 2 h 530"/>
              <a:gd name="T96" fmla="*/ 5 w 882"/>
              <a:gd name="T97" fmla="*/ 2 h 530"/>
              <a:gd name="T98" fmla="*/ 5 w 882"/>
              <a:gd name="T99" fmla="*/ 2 h 530"/>
              <a:gd name="T100" fmla="*/ 5 w 882"/>
              <a:gd name="T101" fmla="*/ 2 h 530"/>
              <a:gd name="T102" fmla="*/ 5 w 882"/>
              <a:gd name="T103" fmla="*/ 2 h 530"/>
              <a:gd name="T104" fmla="*/ 5 w 882"/>
              <a:gd name="T105" fmla="*/ 2 h 530"/>
              <a:gd name="T106" fmla="*/ 5 w 882"/>
              <a:gd name="T107" fmla="*/ 2 h 530"/>
              <a:gd name="T108" fmla="*/ 5 w 882"/>
              <a:gd name="T109" fmla="*/ 3 h 530"/>
              <a:gd name="T110" fmla="*/ 5 w 882"/>
              <a:gd name="T111" fmla="*/ 3 h 530"/>
              <a:gd name="T112" fmla="*/ 5 w 882"/>
              <a:gd name="T113" fmla="*/ 3 h 530"/>
              <a:gd name="T114" fmla="*/ 4 w 882"/>
              <a:gd name="T115" fmla="*/ 3 h 530"/>
              <a:gd name="T116" fmla="*/ 3 w 882"/>
              <a:gd name="T117" fmla="*/ 4 h 5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82"/>
              <a:gd name="T178" fmla="*/ 0 h 530"/>
              <a:gd name="T179" fmla="*/ 882 w 882"/>
              <a:gd name="T180" fmla="*/ 530 h 5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82" h="530">
                <a:moveTo>
                  <a:pt x="485" y="529"/>
                </a:moveTo>
                <a:lnTo>
                  <a:pt x="484" y="528"/>
                </a:lnTo>
                <a:lnTo>
                  <a:pt x="482" y="528"/>
                </a:lnTo>
                <a:lnTo>
                  <a:pt x="481" y="526"/>
                </a:lnTo>
                <a:lnTo>
                  <a:pt x="479" y="524"/>
                </a:lnTo>
                <a:lnTo>
                  <a:pt x="479" y="522"/>
                </a:lnTo>
                <a:lnTo>
                  <a:pt x="478" y="519"/>
                </a:lnTo>
                <a:lnTo>
                  <a:pt x="478" y="515"/>
                </a:lnTo>
                <a:lnTo>
                  <a:pt x="472" y="515"/>
                </a:lnTo>
                <a:lnTo>
                  <a:pt x="468" y="514"/>
                </a:lnTo>
                <a:lnTo>
                  <a:pt x="466" y="514"/>
                </a:lnTo>
                <a:lnTo>
                  <a:pt x="461" y="514"/>
                </a:lnTo>
                <a:lnTo>
                  <a:pt x="457" y="514"/>
                </a:lnTo>
                <a:lnTo>
                  <a:pt x="453" y="513"/>
                </a:lnTo>
                <a:lnTo>
                  <a:pt x="449" y="513"/>
                </a:lnTo>
                <a:lnTo>
                  <a:pt x="445" y="513"/>
                </a:lnTo>
                <a:lnTo>
                  <a:pt x="445" y="507"/>
                </a:lnTo>
                <a:lnTo>
                  <a:pt x="443" y="503"/>
                </a:lnTo>
                <a:lnTo>
                  <a:pt x="442" y="497"/>
                </a:lnTo>
                <a:lnTo>
                  <a:pt x="441" y="493"/>
                </a:lnTo>
                <a:lnTo>
                  <a:pt x="441" y="489"/>
                </a:lnTo>
                <a:lnTo>
                  <a:pt x="439" y="483"/>
                </a:lnTo>
                <a:lnTo>
                  <a:pt x="438" y="479"/>
                </a:lnTo>
                <a:lnTo>
                  <a:pt x="438" y="475"/>
                </a:lnTo>
                <a:lnTo>
                  <a:pt x="430" y="475"/>
                </a:lnTo>
                <a:lnTo>
                  <a:pt x="421" y="474"/>
                </a:lnTo>
                <a:lnTo>
                  <a:pt x="414" y="472"/>
                </a:lnTo>
                <a:lnTo>
                  <a:pt x="406" y="472"/>
                </a:lnTo>
                <a:lnTo>
                  <a:pt x="399" y="471"/>
                </a:lnTo>
                <a:lnTo>
                  <a:pt x="391" y="471"/>
                </a:lnTo>
                <a:lnTo>
                  <a:pt x="384" y="470"/>
                </a:lnTo>
                <a:lnTo>
                  <a:pt x="377" y="470"/>
                </a:lnTo>
                <a:lnTo>
                  <a:pt x="376" y="459"/>
                </a:lnTo>
                <a:lnTo>
                  <a:pt x="374" y="447"/>
                </a:lnTo>
                <a:lnTo>
                  <a:pt x="371" y="435"/>
                </a:lnTo>
                <a:lnTo>
                  <a:pt x="369" y="424"/>
                </a:lnTo>
                <a:lnTo>
                  <a:pt x="359" y="400"/>
                </a:lnTo>
                <a:lnTo>
                  <a:pt x="348" y="377"/>
                </a:lnTo>
                <a:lnTo>
                  <a:pt x="335" y="356"/>
                </a:lnTo>
                <a:lnTo>
                  <a:pt x="323" y="337"/>
                </a:lnTo>
                <a:lnTo>
                  <a:pt x="310" y="320"/>
                </a:lnTo>
                <a:lnTo>
                  <a:pt x="299" y="306"/>
                </a:lnTo>
                <a:lnTo>
                  <a:pt x="281" y="305"/>
                </a:lnTo>
                <a:lnTo>
                  <a:pt x="265" y="303"/>
                </a:lnTo>
                <a:lnTo>
                  <a:pt x="248" y="302"/>
                </a:lnTo>
                <a:lnTo>
                  <a:pt x="233" y="299"/>
                </a:lnTo>
                <a:lnTo>
                  <a:pt x="218" y="295"/>
                </a:lnTo>
                <a:lnTo>
                  <a:pt x="204" y="291"/>
                </a:lnTo>
                <a:lnTo>
                  <a:pt x="190" y="285"/>
                </a:lnTo>
                <a:lnTo>
                  <a:pt x="176" y="280"/>
                </a:lnTo>
                <a:lnTo>
                  <a:pt x="155" y="279"/>
                </a:lnTo>
                <a:lnTo>
                  <a:pt x="134" y="277"/>
                </a:lnTo>
                <a:lnTo>
                  <a:pt x="111" y="276"/>
                </a:lnTo>
                <a:lnTo>
                  <a:pt x="87" y="274"/>
                </a:lnTo>
                <a:lnTo>
                  <a:pt x="64" y="272"/>
                </a:lnTo>
                <a:lnTo>
                  <a:pt x="42" y="270"/>
                </a:lnTo>
                <a:lnTo>
                  <a:pt x="20" y="270"/>
                </a:lnTo>
                <a:lnTo>
                  <a:pt x="0" y="269"/>
                </a:lnTo>
                <a:lnTo>
                  <a:pt x="4" y="262"/>
                </a:lnTo>
                <a:lnTo>
                  <a:pt x="10" y="256"/>
                </a:lnTo>
                <a:lnTo>
                  <a:pt x="17" y="251"/>
                </a:lnTo>
                <a:lnTo>
                  <a:pt x="25" y="247"/>
                </a:lnTo>
                <a:lnTo>
                  <a:pt x="35" y="243"/>
                </a:lnTo>
                <a:lnTo>
                  <a:pt x="44" y="238"/>
                </a:lnTo>
                <a:lnTo>
                  <a:pt x="56" y="233"/>
                </a:lnTo>
                <a:lnTo>
                  <a:pt x="65" y="226"/>
                </a:lnTo>
                <a:lnTo>
                  <a:pt x="90" y="187"/>
                </a:lnTo>
                <a:lnTo>
                  <a:pt x="114" y="153"/>
                </a:lnTo>
                <a:lnTo>
                  <a:pt x="134" y="122"/>
                </a:lnTo>
                <a:lnTo>
                  <a:pt x="154" y="96"/>
                </a:lnTo>
                <a:lnTo>
                  <a:pt x="171" y="72"/>
                </a:lnTo>
                <a:lnTo>
                  <a:pt x="187" y="51"/>
                </a:lnTo>
                <a:lnTo>
                  <a:pt x="204" y="32"/>
                </a:lnTo>
                <a:lnTo>
                  <a:pt x="219" y="14"/>
                </a:lnTo>
                <a:lnTo>
                  <a:pt x="225" y="10"/>
                </a:lnTo>
                <a:lnTo>
                  <a:pt x="230" y="6"/>
                </a:lnTo>
                <a:lnTo>
                  <a:pt x="237" y="3"/>
                </a:lnTo>
                <a:lnTo>
                  <a:pt x="244" y="2"/>
                </a:lnTo>
                <a:lnTo>
                  <a:pt x="259" y="0"/>
                </a:lnTo>
                <a:lnTo>
                  <a:pt x="279" y="0"/>
                </a:lnTo>
                <a:lnTo>
                  <a:pt x="301" y="3"/>
                </a:lnTo>
                <a:lnTo>
                  <a:pt x="324" y="6"/>
                </a:lnTo>
                <a:lnTo>
                  <a:pt x="351" y="9"/>
                </a:lnTo>
                <a:lnTo>
                  <a:pt x="380" y="11"/>
                </a:lnTo>
                <a:lnTo>
                  <a:pt x="381" y="15"/>
                </a:lnTo>
                <a:lnTo>
                  <a:pt x="381" y="20"/>
                </a:lnTo>
                <a:lnTo>
                  <a:pt x="382" y="25"/>
                </a:lnTo>
                <a:lnTo>
                  <a:pt x="382" y="29"/>
                </a:lnTo>
                <a:lnTo>
                  <a:pt x="384" y="33"/>
                </a:lnTo>
                <a:lnTo>
                  <a:pt x="384" y="38"/>
                </a:lnTo>
                <a:lnTo>
                  <a:pt x="385" y="42"/>
                </a:lnTo>
                <a:lnTo>
                  <a:pt x="385" y="46"/>
                </a:lnTo>
                <a:lnTo>
                  <a:pt x="402" y="45"/>
                </a:lnTo>
                <a:lnTo>
                  <a:pt x="425" y="40"/>
                </a:lnTo>
                <a:lnTo>
                  <a:pt x="453" y="36"/>
                </a:lnTo>
                <a:lnTo>
                  <a:pt x="485" y="32"/>
                </a:lnTo>
                <a:lnTo>
                  <a:pt x="515" y="29"/>
                </a:lnTo>
                <a:lnTo>
                  <a:pt x="545" y="28"/>
                </a:lnTo>
                <a:lnTo>
                  <a:pt x="557" y="28"/>
                </a:lnTo>
                <a:lnTo>
                  <a:pt x="568" y="29"/>
                </a:lnTo>
                <a:lnTo>
                  <a:pt x="576" y="31"/>
                </a:lnTo>
                <a:lnTo>
                  <a:pt x="583" y="35"/>
                </a:lnTo>
                <a:lnTo>
                  <a:pt x="589" y="57"/>
                </a:lnTo>
                <a:lnTo>
                  <a:pt x="593" y="78"/>
                </a:lnTo>
                <a:lnTo>
                  <a:pt x="596" y="96"/>
                </a:lnTo>
                <a:lnTo>
                  <a:pt x="599" y="111"/>
                </a:lnTo>
                <a:lnTo>
                  <a:pt x="601" y="125"/>
                </a:lnTo>
                <a:lnTo>
                  <a:pt x="604" y="137"/>
                </a:lnTo>
                <a:lnTo>
                  <a:pt x="605" y="150"/>
                </a:lnTo>
                <a:lnTo>
                  <a:pt x="610" y="161"/>
                </a:lnTo>
                <a:lnTo>
                  <a:pt x="615" y="161"/>
                </a:lnTo>
                <a:lnTo>
                  <a:pt x="621" y="162"/>
                </a:lnTo>
                <a:lnTo>
                  <a:pt x="626" y="162"/>
                </a:lnTo>
                <a:lnTo>
                  <a:pt x="632" y="164"/>
                </a:lnTo>
                <a:lnTo>
                  <a:pt x="637" y="164"/>
                </a:lnTo>
                <a:lnTo>
                  <a:pt x="643" y="165"/>
                </a:lnTo>
                <a:lnTo>
                  <a:pt x="648" y="165"/>
                </a:lnTo>
                <a:lnTo>
                  <a:pt x="655" y="166"/>
                </a:lnTo>
                <a:lnTo>
                  <a:pt x="651" y="193"/>
                </a:lnTo>
                <a:lnTo>
                  <a:pt x="650" y="212"/>
                </a:lnTo>
                <a:lnTo>
                  <a:pt x="650" y="226"/>
                </a:lnTo>
                <a:lnTo>
                  <a:pt x="653" y="237"/>
                </a:lnTo>
                <a:lnTo>
                  <a:pt x="657" y="248"/>
                </a:lnTo>
                <a:lnTo>
                  <a:pt x="662" y="262"/>
                </a:lnTo>
                <a:lnTo>
                  <a:pt x="669" y="280"/>
                </a:lnTo>
                <a:lnTo>
                  <a:pt x="677" y="303"/>
                </a:lnTo>
                <a:lnTo>
                  <a:pt x="686" y="303"/>
                </a:lnTo>
                <a:lnTo>
                  <a:pt x="693" y="302"/>
                </a:lnTo>
                <a:lnTo>
                  <a:pt x="700" y="301"/>
                </a:lnTo>
                <a:lnTo>
                  <a:pt x="707" y="301"/>
                </a:lnTo>
                <a:lnTo>
                  <a:pt x="715" y="299"/>
                </a:lnTo>
                <a:lnTo>
                  <a:pt x="722" y="299"/>
                </a:lnTo>
                <a:lnTo>
                  <a:pt x="730" y="298"/>
                </a:lnTo>
                <a:lnTo>
                  <a:pt x="737" y="298"/>
                </a:lnTo>
                <a:lnTo>
                  <a:pt x="740" y="294"/>
                </a:lnTo>
                <a:lnTo>
                  <a:pt x="744" y="290"/>
                </a:lnTo>
                <a:lnTo>
                  <a:pt x="748" y="285"/>
                </a:lnTo>
                <a:lnTo>
                  <a:pt x="754" y="283"/>
                </a:lnTo>
                <a:lnTo>
                  <a:pt x="766" y="279"/>
                </a:lnTo>
                <a:lnTo>
                  <a:pt x="780" y="274"/>
                </a:lnTo>
                <a:lnTo>
                  <a:pt x="795" y="273"/>
                </a:lnTo>
                <a:lnTo>
                  <a:pt x="810" y="272"/>
                </a:lnTo>
                <a:lnTo>
                  <a:pt x="826" y="272"/>
                </a:lnTo>
                <a:lnTo>
                  <a:pt x="841" y="272"/>
                </a:lnTo>
                <a:lnTo>
                  <a:pt x="841" y="273"/>
                </a:lnTo>
                <a:lnTo>
                  <a:pt x="841" y="274"/>
                </a:lnTo>
                <a:lnTo>
                  <a:pt x="842" y="277"/>
                </a:lnTo>
                <a:lnTo>
                  <a:pt x="842" y="279"/>
                </a:lnTo>
                <a:lnTo>
                  <a:pt x="842" y="280"/>
                </a:lnTo>
                <a:lnTo>
                  <a:pt x="842" y="283"/>
                </a:lnTo>
                <a:lnTo>
                  <a:pt x="844" y="284"/>
                </a:lnTo>
                <a:lnTo>
                  <a:pt x="844" y="287"/>
                </a:lnTo>
                <a:lnTo>
                  <a:pt x="848" y="287"/>
                </a:lnTo>
                <a:lnTo>
                  <a:pt x="852" y="287"/>
                </a:lnTo>
                <a:lnTo>
                  <a:pt x="858" y="287"/>
                </a:lnTo>
                <a:lnTo>
                  <a:pt x="862" y="287"/>
                </a:lnTo>
                <a:lnTo>
                  <a:pt x="866" y="287"/>
                </a:lnTo>
                <a:lnTo>
                  <a:pt x="871" y="288"/>
                </a:lnTo>
                <a:lnTo>
                  <a:pt x="876" y="288"/>
                </a:lnTo>
                <a:lnTo>
                  <a:pt x="881" y="288"/>
                </a:lnTo>
                <a:lnTo>
                  <a:pt x="877" y="299"/>
                </a:lnTo>
                <a:lnTo>
                  <a:pt x="870" y="308"/>
                </a:lnTo>
                <a:lnTo>
                  <a:pt x="863" y="316"/>
                </a:lnTo>
                <a:lnTo>
                  <a:pt x="856" y="323"/>
                </a:lnTo>
                <a:lnTo>
                  <a:pt x="849" y="330"/>
                </a:lnTo>
                <a:lnTo>
                  <a:pt x="844" y="338"/>
                </a:lnTo>
                <a:lnTo>
                  <a:pt x="841" y="344"/>
                </a:lnTo>
                <a:lnTo>
                  <a:pt x="840" y="349"/>
                </a:lnTo>
                <a:lnTo>
                  <a:pt x="838" y="355"/>
                </a:lnTo>
                <a:lnTo>
                  <a:pt x="838" y="360"/>
                </a:lnTo>
                <a:lnTo>
                  <a:pt x="791" y="380"/>
                </a:lnTo>
                <a:lnTo>
                  <a:pt x="745" y="398"/>
                </a:lnTo>
                <a:lnTo>
                  <a:pt x="701" y="416"/>
                </a:lnTo>
                <a:lnTo>
                  <a:pt x="658" y="435"/>
                </a:lnTo>
                <a:lnTo>
                  <a:pt x="617" y="456"/>
                </a:lnTo>
                <a:lnTo>
                  <a:pt x="574" y="478"/>
                </a:lnTo>
                <a:lnTo>
                  <a:pt x="531" y="501"/>
                </a:lnTo>
                <a:lnTo>
                  <a:pt x="485" y="529"/>
                </a:lnTo>
              </a:path>
            </a:pathLst>
          </a:custGeom>
          <a:solidFill>
            <a:srgbClr val="354CB4"/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09" name="Freeform 176"/>
          <p:cNvSpPr>
            <a:spLocks/>
          </p:cNvSpPr>
          <p:nvPr/>
        </p:nvSpPr>
        <p:spPr bwMode="auto">
          <a:xfrm rot="115399">
            <a:off x="11172491" y="3857208"/>
            <a:ext cx="610040" cy="679211"/>
          </a:xfrm>
          <a:custGeom>
            <a:avLst/>
            <a:gdLst>
              <a:gd name="T0" fmla="*/ 2 w 742"/>
              <a:gd name="T1" fmla="*/ 5 h 665"/>
              <a:gd name="T2" fmla="*/ 2 w 742"/>
              <a:gd name="T3" fmla="*/ 5 h 665"/>
              <a:gd name="T4" fmla="*/ 2 w 742"/>
              <a:gd name="T5" fmla="*/ 5 h 665"/>
              <a:gd name="T6" fmla="*/ 2 w 742"/>
              <a:gd name="T7" fmla="*/ 5 h 665"/>
              <a:gd name="T8" fmla="*/ 1 w 742"/>
              <a:gd name="T9" fmla="*/ 4 h 665"/>
              <a:gd name="T10" fmla="*/ 1 w 742"/>
              <a:gd name="T11" fmla="*/ 4 h 665"/>
              <a:gd name="T12" fmla="*/ 1 w 742"/>
              <a:gd name="T13" fmla="*/ 4 h 665"/>
              <a:gd name="T14" fmla="*/ 0 w 742"/>
              <a:gd name="T15" fmla="*/ 4 h 665"/>
              <a:gd name="T16" fmla="*/ 0 w 742"/>
              <a:gd name="T17" fmla="*/ 4 h 665"/>
              <a:gd name="T18" fmla="*/ 0 w 742"/>
              <a:gd name="T19" fmla="*/ 3 h 665"/>
              <a:gd name="T20" fmla="*/ 0 w 742"/>
              <a:gd name="T21" fmla="*/ 3 h 665"/>
              <a:gd name="T22" fmla="*/ 0 w 742"/>
              <a:gd name="T23" fmla="*/ 2 h 665"/>
              <a:gd name="T24" fmla="*/ 0 w 742"/>
              <a:gd name="T25" fmla="*/ 2 h 665"/>
              <a:gd name="T26" fmla="*/ 0 w 742"/>
              <a:gd name="T27" fmla="*/ 2 h 665"/>
              <a:gd name="T28" fmla="*/ 0 w 742"/>
              <a:gd name="T29" fmla="*/ 2 h 665"/>
              <a:gd name="T30" fmla="*/ 0 w 742"/>
              <a:gd name="T31" fmla="*/ 1 h 665"/>
              <a:gd name="T32" fmla="*/ 1 w 742"/>
              <a:gd name="T33" fmla="*/ 1 h 665"/>
              <a:gd name="T34" fmla="*/ 1 w 742"/>
              <a:gd name="T35" fmla="*/ 0 h 665"/>
              <a:gd name="T36" fmla="*/ 1 w 742"/>
              <a:gd name="T37" fmla="*/ 0 h 665"/>
              <a:gd name="T38" fmla="*/ 2 w 742"/>
              <a:gd name="T39" fmla="*/ 0 h 665"/>
              <a:gd name="T40" fmla="*/ 2 w 742"/>
              <a:gd name="T41" fmla="*/ 0 h 665"/>
              <a:gd name="T42" fmla="*/ 3 w 742"/>
              <a:gd name="T43" fmla="*/ 0 h 665"/>
              <a:gd name="T44" fmla="*/ 3 w 742"/>
              <a:gd name="T45" fmla="*/ 0 h 665"/>
              <a:gd name="T46" fmla="*/ 3 w 742"/>
              <a:gd name="T47" fmla="*/ 0 h 665"/>
              <a:gd name="T48" fmla="*/ 3 w 742"/>
              <a:gd name="T49" fmla="*/ 0 h 665"/>
              <a:gd name="T50" fmla="*/ 3 w 742"/>
              <a:gd name="T51" fmla="*/ 0 h 665"/>
              <a:gd name="T52" fmla="*/ 3 w 742"/>
              <a:gd name="T53" fmla="*/ 0 h 665"/>
              <a:gd name="T54" fmla="*/ 3 w 742"/>
              <a:gd name="T55" fmla="*/ 0 h 665"/>
              <a:gd name="T56" fmla="*/ 3 w 742"/>
              <a:gd name="T57" fmla="*/ 1 h 665"/>
              <a:gd name="T58" fmla="*/ 3 w 742"/>
              <a:gd name="T59" fmla="*/ 1 h 665"/>
              <a:gd name="T60" fmla="*/ 3 w 742"/>
              <a:gd name="T61" fmla="*/ 1 h 665"/>
              <a:gd name="T62" fmla="*/ 3 w 742"/>
              <a:gd name="T63" fmla="*/ 1 h 665"/>
              <a:gd name="T64" fmla="*/ 3 w 742"/>
              <a:gd name="T65" fmla="*/ 1 h 665"/>
              <a:gd name="T66" fmla="*/ 3 w 742"/>
              <a:gd name="T67" fmla="*/ 1 h 665"/>
              <a:gd name="T68" fmla="*/ 4 w 742"/>
              <a:gd name="T69" fmla="*/ 1 h 665"/>
              <a:gd name="T70" fmla="*/ 4 w 742"/>
              <a:gd name="T71" fmla="*/ 1 h 665"/>
              <a:gd name="T72" fmla="*/ 5 w 742"/>
              <a:gd name="T73" fmla="*/ 1 h 665"/>
              <a:gd name="T74" fmla="*/ 5 w 742"/>
              <a:gd name="T75" fmla="*/ 2 h 665"/>
              <a:gd name="T76" fmla="*/ 5 w 742"/>
              <a:gd name="T77" fmla="*/ 2 h 665"/>
              <a:gd name="T78" fmla="*/ 5 w 742"/>
              <a:gd name="T79" fmla="*/ 2 h 665"/>
              <a:gd name="T80" fmla="*/ 4 w 742"/>
              <a:gd name="T81" fmla="*/ 2 h 665"/>
              <a:gd name="T82" fmla="*/ 4 w 742"/>
              <a:gd name="T83" fmla="*/ 3 h 665"/>
              <a:gd name="T84" fmla="*/ 4 w 742"/>
              <a:gd name="T85" fmla="*/ 4 h 665"/>
              <a:gd name="T86" fmla="*/ 3 w 742"/>
              <a:gd name="T87" fmla="*/ 4 h 665"/>
              <a:gd name="T88" fmla="*/ 3 w 742"/>
              <a:gd name="T89" fmla="*/ 4 h 665"/>
              <a:gd name="T90" fmla="*/ 3 w 742"/>
              <a:gd name="T91" fmla="*/ 5 h 665"/>
              <a:gd name="T92" fmla="*/ 3 w 742"/>
              <a:gd name="T93" fmla="*/ 5 h 665"/>
              <a:gd name="T94" fmla="*/ 2 w 742"/>
              <a:gd name="T95" fmla="*/ 5 h 665"/>
              <a:gd name="T96" fmla="*/ 2 w 742"/>
              <a:gd name="T97" fmla="*/ 5 h 66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2"/>
              <a:gd name="T148" fmla="*/ 0 h 665"/>
              <a:gd name="T149" fmla="*/ 742 w 742"/>
              <a:gd name="T150" fmla="*/ 665 h 66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2" h="665">
                <a:moveTo>
                  <a:pt x="291" y="664"/>
                </a:moveTo>
                <a:lnTo>
                  <a:pt x="289" y="664"/>
                </a:lnTo>
                <a:lnTo>
                  <a:pt x="288" y="664"/>
                </a:lnTo>
                <a:lnTo>
                  <a:pt x="286" y="663"/>
                </a:lnTo>
                <a:lnTo>
                  <a:pt x="285" y="663"/>
                </a:lnTo>
                <a:lnTo>
                  <a:pt x="284" y="663"/>
                </a:lnTo>
                <a:lnTo>
                  <a:pt x="282" y="663"/>
                </a:lnTo>
                <a:lnTo>
                  <a:pt x="281" y="663"/>
                </a:lnTo>
                <a:lnTo>
                  <a:pt x="279" y="663"/>
                </a:lnTo>
                <a:lnTo>
                  <a:pt x="274" y="642"/>
                </a:lnTo>
                <a:lnTo>
                  <a:pt x="267" y="623"/>
                </a:lnTo>
                <a:lnTo>
                  <a:pt x="261" y="602"/>
                </a:lnTo>
                <a:lnTo>
                  <a:pt x="256" y="581"/>
                </a:lnTo>
                <a:lnTo>
                  <a:pt x="250" y="562"/>
                </a:lnTo>
                <a:lnTo>
                  <a:pt x="245" y="542"/>
                </a:lnTo>
                <a:lnTo>
                  <a:pt x="239" y="522"/>
                </a:lnTo>
                <a:lnTo>
                  <a:pt x="234" y="502"/>
                </a:lnTo>
                <a:lnTo>
                  <a:pt x="206" y="499"/>
                </a:lnTo>
                <a:lnTo>
                  <a:pt x="178" y="497"/>
                </a:lnTo>
                <a:lnTo>
                  <a:pt x="151" y="494"/>
                </a:lnTo>
                <a:lnTo>
                  <a:pt x="124" y="491"/>
                </a:lnTo>
                <a:lnTo>
                  <a:pt x="98" y="490"/>
                </a:lnTo>
                <a:lnTo>
                  <a:pt x="72" y="487"/>
                </a:lnTo>
                <a:lnTo>
                  <a:pt x="47" y="486"/>
                </a:lnTo>
                <a:lnTo>
                  <a:pt x="22" y="486"/>
                </a:lnTo>
                <a:lnTo>
                  <a:pt x="22" y="469"/>
                </a:lnTo>
                <a:lnTo>
                  <a:pt x="22" y="454"/>
                </a:lnTo>
                <a:lnTo>
                  <a:pt x="22" y="437"/>
                </a:lnTo>
                <a:lnTo>
                  <a:pt x="22" y="422"/>
                </a:lnTo>
                <a:lnTo>
                  <a:pt x="23" y="405"/>
                </a:lnTo>
                <a:lnTo>
                  <a:pt x="23" y="390"/>
                </a:lnTo>
                <a:lnTo>
                  <a:pt x="23" y="375"/>
                </a:lnTo>
                <a:lnTo>
                  <a:pt x="25" y="360"/>
                </a:lnTo>
                <a:lnTo>
                  <a:pt x="18" y="349"/>
                </a:lnTo>
                <a:lnTo>
                  <a:pt x="12" y="336"/>
                </a:lnTo>
                <a:lnTo>
                  <a:pt x="7" y="325"/>
                </a:lnTo>
                <a:lnTo>
                  <a:pt x="4" y="313"/>
                </a:lnTo>
                <a:lnTo>
                  <a:pt x="1" y="301"/>
                </a:lnTo>
                <a:lnTo>
                  <a:pt x="0" y="289"/>
                </a:lnTo>
                <a:lnTo>
                  <a:pt x="0" y="277"/>
                </a:lnTo>
                <a:lnTo>
                  <a:pt x="0" y="264"/>
                </a:lnTo>
                <a:lnTo>
                  <a:pt x="1" y="252"/>
                </a:lnTo>
                <a:lnTo>
                  <a:pt x="2" y="239"/>
                </a:lnTo>
                <a:lnTo>
                  <a:pt x="5" y="227"/>
                </a:lnTo>
                <a:lnTo>
                  <a:pt x="9" y="216"/>
                </a:lnTo>
                <a:lnTo>
                  <a:pt x="18" y="191"/>
                </a:lnTo>
                <a:lnTo>
                  <a:pt x="29" y="166"/>
                </a:lnTo>
                <a:lnTo>
                  <a:pt x="41" y="142"/>
                </a:lnTo>
                <a:lnTo>
                  <a:pt x="55" y="119"/>
                </a:lnTo>
                <a:lnTo>
                  <a:pt x="70" y="96"/>
                </a:lnTo>
                <a:lnTo>
                  <a:pt x="87" y="76"/>
                </a:lnTo>
                <a:lnTo>
                  <a:pt x="102" y="56"/>
                </a:lnTo>
                <a:lnTo>
                  <a:pt x="117" y="38"/>
                </a:lnTo>
                <a:lnTo>
                  <a:pt x="134" y="22"/>
                </a:lnTo>
                <a:lnTo>
                  <a:pt x="148" y="6"/>
                </a:lnTo>
                <a:lnTo>
                  <a:pt x="162" y="2"/>
                </a:lnTo>
                <a:lnTo>
                  <a:pt x="177" y="0"/>
                </a:lnTo>
                <a:lnTo>
                  <a:pt x="195" y="0"/>
                </a:lnTo>
                <a:lnTo>
                  <a:pt x="213" y="0"/>
                </a:lnTo>
                <a:lnTo>
                  <a:pt x="253" y="5"/>
                </a:lnTo>
                <a:lnTo>
                  <a:pt x="296" y="11"/>
                </a:lnTo>
                <a:lnTo>
                  <a:pt x="315" y="13"/>
                </a:lnTo>
                <a:lnTo>
                  <a:pt x="336" y="16"/>
                </a:lnTo>
                <a:lnTo>
                  <a:pt x="356" y="18"/>
                </a:lnTo>
                <a:lnTo>
                  <a:pt x="374" y="18"/>
                </a:lnTo>
                <a:lnTo>
                  <a:pt x="390" y="16"/>
                </a:lnTo>
                <a:lnTo>
                  <a:pt x="405" y="13"/>
                </a:lnTo>
                <a:lnTo>
                  <a:pt x="412" y="11"/>
                </a:lnTo>
                <a:lnTo>
                  <a:pt x="418" y="8"/>
                </a:lnTo>
                <a:lnTo>
                  <a:pt x="423" y="5"/>
                </a:lnTo>
                <a:lnTo>
                  <a:pt x="428" y="1"/>
                </a:lnTo>
                <a:lnTo>
                  <a:pt x="430" y="1"/>
                </a:lnTo>
                <a:lnTo>
                  <a:pt x="433" y="1"/>
                </a:lnTo>
                <a:lnTo>
                  <a:pt x="435" y="2"/>
                </a:lnTo>
                <a:lnTo>
                  <a:pt x="437" y="2"/>
                </a:lnTo>
                <a:lnTo>
                  <a:pt x="440" y="2"/>
                </a:lnTo>
                <a:lnTo>
                  <a:pt x="443" y="4"/>
                </a:lnTo>
                <a:lnTo>
                  <a:pt x="446" y="4"/>
                </a:lnTo>
                <a:lnTo>
                  <a:pt x="447" y="4"/>
                </a:lnTo>
                <a:lnTo>
                  <a:pt x="455" y="18"/>
                </a:lnTo>
                <a:lnTo>
                  <a:pt x="464" y="29"/>
                </a:lnTo>
                <a:lnTo>
                  <a:pt x="472" y="40"/>
                </a:lnTo>
                <a:lnTo>
                  <a:pt x="480" y="51"/>
                </a:lnTo>
                <a:lnTo>
                  <a:pt x="489" y="60"/>
                </a:lnTo>
                <a:lnTo>
                  <a:pt x="496" y="73"/>
                </a:lnTo>
                <a:lnTo>
                  <a:pt x="502" y="85"/>
                </a:lnTo>
                <a:lnTo>
                  <a:pt x="508" y="102"/>
                </a:lnTo>
                <a:lnTo>
                  <a:pt x="511" y="102"/>
                </a:lnTo>
                <a:lnTo>
                  <a:pt x="515" y="103"/>
                </a:lnTo>
                <a:lnTo>
                  <a:pt x="518" y="103"/>
                </a:lnTo>
                <a:lnTo>
                  <a:pt x="520" y="105"/>
                </a:lnTo>
                <a:lnTo>
                  <a:pt x="523" y="106"/>
                </a:lnTo>
                <a:lnTo>
                  <a:pt x="527" y="108"/>
                </a:lnTo>
                <a:lnTo>
                  <a:pt x="530" y="108"/>
                </a:lnTo>
                <a:lnTo>
                  <a:pt x="533" y="109"/>
                </a:lnTo>
                <a:lnTo>
                  <a:pt x="534" y="113"/>
                </a:lnTo>
                <a:lnTo>
                  <a:pt x="534" y="116"/>
                </a:lnTo>
                <a:lnTo>
                  <a:pt x="534" y="119"/>
                </a:lnTo>
                <a:lnTo>
                  <a:pt x="536" y="123"/>
                </a:lnTo>
                <a:lnTo>
                  <a:pt x="536" y="126"/>
                </a:lnTo>
                <a:lnTo>
                  <a:pt x="536" y="128"/>
                </a:lnTo>
                <a:lnTo>
                  <a:pt x="537" y="132"/>
                </a:lnTo>
                <a:lnTo>
                  <a:pt x="537" y="135"/>
                </a:lnTo>
                <a:lnTo>
                  <a:pt x="562" y="145"/>
                </a:lnTo>
                <a:lnTo>
                  <a:pt x="587" y="153"/>
                </a:lnTo>
                <a:lnTo>
                  <a:pt x="613" y="162"/>
                </a:lnTo>
                <a:lnTo>
                  <a:pt x="638" y="170"/>
                </a:lnTo>
                <a:lnTo>
                  <a:pt x="665" y="178"/>
                </a:lnTo>
                <a:lnTo>
                  <a:pt x="691" y="188"/>
                </a:lnTo>
                <a:lnTo>
                  <a:pt x="716" y="196"/>
                </a:lnTo>
                <a:lnTo>
                  <a:pt x="741" y="204"/>
                </a:lnTo>
                <a:lnTo>
                  <a:pt x="739" y="214"/>
                </a:lnTo>
                <a:lnTo>
                  <a:pt x="738" y="224"/>
                </a:lnTo>
                <a:lnTo>
                  <a:pt x="735" y="234"/>
                </a:lnTo>
                <a:lnTo>
                  <a:pt x="731" y="245"/>
                </a:lnTo>
                <a:lnTo>
                  <a:pt x="728" y="254"/>
                </a:lnTo>
                <a:lnTo>
                  <a:pt x="725" y="264"/>
                </a:lnTo>
                <a:lnTo>
                  <a:pt x="724" y="274"/>
                </a:lnTo>
                <a:lnTo>
                  <a:pt x="723" y="285"/>
                </a:lnTo>
                <a:lnTo>
                  <a:pt x="712" y="292"/>
                </a:lnTo>
                <a:lnTo>
                  <a:pt x="702" y="300"/>
                </a:lnTo>
                <a:lnTo>
                  <a:pt x="691" y="310"/>
                </a:lnTo>
                <a:lnTo>
                  <a:pt x="683" y="319"/>
                </a:lnTo>
                <a:lnTo>
                  <a:pt x="665" y="343"/>
                </a:lnTo>
                <a:lnTo>
                  <a:pt x="648" y="368"/>
                </a:lnTo>
                <a:lnTo>
                  <a:pt x="633" y="394"/>
                </a:lnTo>
                <a:lnTo>
                  <a:pt x="616" y="421"/>
                </a:lnTo>
                <a:lnTo>
                  <a:pt x="601" y="445"/>
                </a:lnTo>
                <a:lnTo>
                  <a:pt x="586" y="468"/>
                </a:lnTo>
                <a:lnTo>
                  <a:pt x="554" y="490"/>
                </a:lnTo>
                <a:lnTo>
                  <a:pt x="526" y="511"/>
                </a:lnTo>
                <a:lnTo>
                  <a:pt x="500" y="530"/>
                </a:lnTo>
                <a:lnTo>
                  <a:pt x="476" y="551"/>
                </a:lnTo>
                <a:lnTo>
                  <a:pt x="465" y="562"/>
                </a:lnTo>
                <a:lnTo>
                  <a:pt x="455" y="573"/>
                </a:lnTo>
                <a:lnTo>
                  <a:pt x="446" y="585"/>
                </a:lnTo>
                <a:lnTo>
                  <a:pt x="436" y="598"/>
                </a:lnTo>
                <a:lnTo>
                  <a:pt x="428" y="612"/>
                </a:lnTo>
                <a:lnTo>
                  <a:pt x="419" y="627"/>
                </a:lnTo>
                <a:lnTo>
                  <a:pt x="412" y="642"/>
                </a:lnTo>
                <a:lnTo>
                  <a:pt x="405" y="659"/>
                </a:lnTo>
                <a:lnTo>
                  <a:pt x="390" y="660"/>
                </a:lnTo>
                <a:lnTo>
                  <a:pt x="376" y="660"/>
                </a:lnTo>
                <a:lnTo>
                  <a:pt x="363" y="660"/>
                </a:lnTo>
                <a:lnTo>
                  <a:pt x="347" y="661"/>
                </a:lnTo>
                <a:lnTo>
                  <a:pt x="333" y="663"/>
                </a:lnTo>
                <a:lnTo>
                  <a:pt x="320" y="663"/>
                </a:lnTo>
                <a:lnTo>
                  <a:pt x="304" y="664"/>
                </a:lnTo>
                <a:lnTo>
                  <a:pt x="291" y="664"/>
                </a:lnTo>
              </a:path>
            </a:pathLst>
          </a:custGeom>
          <a:solidFill>
            <a:schemeClr val="bg1">
              <a:lumMod val="8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11" name="Freeform 178"/>
          <p:cNvSpPr>
            <a:spLocks/>
          </p:cNvSpPr>
          <p:nvPr/>
        </p:nvSpPr>
        <p:spPr bwMode="auto">
          <a:xfrm rot="109190">
            <a:off x="11791288" y="3612416"/>
            <a:ext cx="945708" cy="841257"/>
          </a:xfrm>
          <a:custGeom>
            <a:avLst/>
            <a:gdLst>
              <a:gd name="T0" fmla="*/ 3 w 1150"/>
              <a:gd name="T1" fmla="*/ 6 h 829"/>
              <a:gd name="T2" fmla="*/ 3 w 1150"/>
              <a:gd name="T3" fmla="*/ 5 h 829"/>
              <a:gd name="T4" fmla="*/ 3 w 1150"/>
              <a:gd name="T5" fmla="*/ 5 h 829"/>
              <a:gd name="T6" fmla="*/ 2 w 1150"/>
              <a:gd name="T7" fmla="*/ 5 h 829"/>
              <a:gd name="T8" fmla="*/ 2 w 1150"/>
              <a:gd name="T9" fmla="*/ 4 h 829"/>
              <a:gd name="T10" fmla="*/ 2 w 1150"/>
              <a:gd name="T11" fmla="*/ 4 h 829"/>
              <a:gd name="T12" fmla="*/ 1 w 1150"/>
              <a:gd name="T13" fmla="*/ 4 h 829"/>
              <a:gd name="T14" fmla="*/ 1 w 1150"/>
              <a:gd name="T15" fmla="*/ 4 h 829"/>
              <a:gd name="T16" fmla="*/ 1 w 1150"/>
              <a:gd name="T17" fmla="*/ 4 h 829"/>
              <a:gd name="T18" fmla="*/ 0 w 1150"/>
              <a:gd name="T19" fmla="*/ 4 h 829"/>
              <a:gd name="T20" fmla="*/ 0 w 1150"/>
              <a:gd name="T21" fmla="*/ 4 h 829"/>
              <a:gd name="T22" fmla="*/ 0 w 1150"/>
              <a:gd name="T23" fmla="*/ 3 h 829"/>
              <a:gd name="T24" fmla="*/ 1 w 1150"/>
              <a:gd name="T25" fmla="*/ 3 h 829"/>
              <a:gd name="T26" fmla="*/ 2 w 1150"/>
              <a:gd name="T27" fmla="*/ 3 h 829"/>
              <a:gd name="T28" fmla="*/ 2 w 1150"/>
              <a:gd name="T29" fmla="*/ 2 h 829"/>
              <a:gd name="T30" fmla="*/ 2 w 1150"/>
              <a:gd name="T31" fmla="*/ 2 h 829"/>
              <a:gd name="T32" fmla="*/ 2 w 1150"/>
              <a:gd name="T33" fmla="*/ 2 h 829"/>
              <a:gd name="T34" fmla="*/ 2 w 1150"/>
              <a:gd name="T35" fmla="*/ 2 h 829"/>
              <a:gd name="T36" fmla="*/ 3 w 1150"/>
              <a:gd name="T37" fmla="*/ 1 h 829"/>
              <a:gd name="T38" fmla="*/ 3 w 1150"/>
              <a:gd name="T39" fmla="*/ 1 h 829"/>
              <a:gd name="T40" fmla="*/ 3 w 1150"/>
              <a:gd name="T41" fmla="*/ 1 h 829"/>
              <a:gd name="T42" fmla="*/ 3 w 1150"/>
              <a:gd name="T43" fmla="*/ 1 h 829"/>
              <a:gd name="T44" fmla="*/ 3 w 1150"/>
              <a:gd name="T45" fmla="*/ 1 h 829"/>
              <a:gd name="T46" fmla="*/ 3 w 1150"/>
              <a:gd name="T47" fmla="*/ 0 h 829"/>
              <a:gd name="T48" fmla="*/ 3 w 1150"/>
              <a:gd name="T49" fmla="*/ 0 h 829"/>
              <a:gd name="T50" fmla="*/ 3 w 1150"/>
              <a:gd name="T51" fmla="*/ 0 h 829"/>
              <a:gd name="T52" fmla="*/ 3 w 1150"/>
              <a:gd name="T53" fmla="*/ 0 h 829"/>
              <a:gd name="T54" fmla="*/ 3 w 1150"/>
              <a:gd name="T55" fmla="*/ 1 h 829"/>
              <a:gd name="T56" fmla="*/ 4 w 1150"/>
              <a:gd name="T57" fmla="*/ 0 h 829"/>
              <a:gd name="T58" fmla="*/ 5 w 1150"/>
              <a:gd name="T59" fmla="*/ 0 h 829"/>
              <a:gd name="T60" fmla="*/ 5 w 1150"/>
              <a:gd name="T61" fmla="*/ 0 h 829"/>
              <a:gd name="T62" fmla="*/ 5 w 1150"/>
              <a:gd name="T63" fmla="*/ 0 h 829"/>
              <a:gd name="T64" fmla="*/ 5 w 1150"/>
              <a:gd name="T65" fmla="*/ 0 h 829"/>
              <a:gd name="T66" fmla="*/ 6 w 1150"/>
              <a:gd name="T67" fmla="*/ 1 h 829"/>
              <a:gd name="T68" fmla="*/ 7 w 1150"/>
              <a:gd name="T69" fmla="*/ 1 h 829"/>
              <a:gd name="T70" fmla="*/ 7 w 1150"/>
              <a:gd name="T71" fmla="*/ 1 h 829"/>
              <a:gd name="T72" fmla="*/ 7 w 1150"/>
              <a:gd name="T73" fmla="*/ 1 h 829"/>
              <a:gd name="T74" fmla="*/ 7 w 1150"/>
              <a:gd name="T75" fmla="*/ 1 h 829"/>
              <a:gd name="T76" fmla="*/ 7 w 1150"/>
              <a:gd name="T77" fmla="*/ 2 h 829"/>
              <a:gd name="T78" fmla="*/ 7 w 1150"/>
              <a:gd name="T79" fmla="*/ 2 h 829"/>
              <a:gd name="T80" fmla="*/ 7 w 1150"/>
              <a:gd name="T81" fmla="*/ 2 h 829"/>
              <a:gd name="T82" fmla="*/ 7 w 1150"/>
              <a:gd name="T83" fmla="*/ 2 h 829"/>
              <a:gd name="T84" fmla="*/ 7 w 1150"/>
              <a:gd name="T85" fmla="*/ 2 h 829"/>
              <a:gd name="T86" fmla="*/ 7 w 1150"/>
              <a:gd name="T87" fmla="*/ 3 h 829"/>
              <a:gd name="T88" fmla="*/ 7 w 1150"/>
              <a:gd name="T89" fmla="*/ 3 h 829"/>
              <a:gd name="T90" fmla="*/ 6 w 1150"/>
              <a:gd name="T91" fmla="*/ 3 h 829"/>
              <a:gd name="T92" fmla="*/ 6 w 1150"/>
              <a:gd name="T93" fmla="*/ 3 h 829"/>
              <a:gd name="T94" fmla="*/ 6 w 1150"/>
              <a:gd name="T95" fmla="*/ 4 h 829"/>
              <a:gd name="T96" fmla="*/ 6 w 1150"/>
              <a:gd name="T97" fmla="*/ 4 h 829"/>
              <a:gd name="T98" fmla="*/ 6 w 1150"/>
              <a:gd name="T99" fmla="*/ 5 h 829"/>
              <a:gd name="T100" fmla="*/ 6 w 1150"/>
              <a:gd name="T101" fmla="*/ 5 h 829"/>
              <a:gd name="T102" fmla="*/ 5 w 1150"/>
              <a:gd name="T103" fmla="*/ 6 h 829"/>
              <a:gd name="T104" fmla="*/ 4 w 1150"/>
              <a:gd name="T105" fmla="*/ 6 h 829"/>
              <a:gd name="T106" fmla="*/ 3 w 1150"/>
              <a:gd name="T107" fmla="*/ 6 h 829"/>
              <a:gd name="T108" fmla="*/ 3 w 1150"/>
              <a:gd name="T109" fmla="*/ 6 h 829"/>
              <a:gd name="T110" fmla="*/ 3 w 1150"/>
              <a:gd name="T111" fmla="*/ 6 h 8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50"/>
              <a:gd name="T169" fmla="*/ 0 h 829"/>
              <a:gd name="T170" fmla="*/ 1150 w 1150"/>
              <a:gd name="T171" fmla="*/ 829 h 8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50" h="829">
                <a:moveTo>
                  <a:pt x="461" y="828"/>
                </a:moveTo>
                <a:lnTo>
                  <a:pt x="453" y="805"/>
                </a:lnTo>
                <a:lnTo>
                  <a:pt x="446" y="787"/>
                </a:lnTo>
                <a:lnTo>
                  <a:pt x="441" y="773"/>
                </a:lnTo>
                <a:lnTo>
                  <a:pt x="437" y="762"/>
                </a:lnTo>
                <a:lnTo>
                  <a:pt x="434" y="751"/>
                </a:lnTo>
                <a:lnTo>
                  <a:pt x="434" y="737"/>
                </a:lnTo>
                <a:lnTo>
                  <a:pt x="435" y="718"/>
                </a:lnTo>
                <a:lnTo>
                  <a:pt x="439" y="691"/>
                </a:lnTo>
                <a:lnTo>
                  <a:pt x="432" y="690"/>
                </a:lnTo>
                <a:lnTo>
                  <a:pt x="427" y="690"/>
                </a:lnTo>
                <a:lnTo>
                  <a:pt x="421" y="689"/>
                </a:lnTo>
                <a:lnTo>
                  <a:pt x="416" y="689"/>
                </a:lnTo>
                <a:lnTo>
                  <a:pt x="410" y="687"/>
                </a:lnTo>
                <a:lnTo>
                  <a:pt x="405" y="687"/>
                </a:lnTo>
                <a:lnTo>
                  <a:pt x="399" y="686"/>
                </a:lnTo>
                <a:lnTo>
                  <a:pt x="394" y="686"/>
                </a:lnTo>
                <a:lnTo>
                  <a:pt x="389" y="675"/>
                </a:lnTo>
                <a:lnTo>
                  <a:pt x="388" y="662"/>
                </a:lnTo>
                <a:lnTo>
                  <a:pt x="385" y="648"/>
                </a:lnTo>
                <a:lnTo>
                  <a:pt x="383" y="633"/>
                </a:lnTo>
                <a:lnTo>
                  <a:pt x="380" y="617"/>
                </a:lnTo>
                <a:lnTo>
                  <a:pt x="376" y="599"/>
                </a:lnTo>
                <a:lnTo>
                  <a:pt x="371" y="579"/>
                </a:lnTo>
                <a:lnTo>
                  <a:pt x="365" y="556"/>
                </a:lnTo>
                <a:lnTo>
                  <a:pt x="358" y="554"/>
                </a:lnTo>
                <a:lnTo>
                  <a:pt x="349" y="553"/>
                </a:lnTo>
                <a:lnTo>
                  <a:pt x="338" y="553"/>
                </a:lnTo>
                <a:lnTo>
                  <a:pt x="326" y="553"/>
                </a:lnTo>
                <a:lnTo>
                  <a:pt x="297" y="554"/>
                </a:lnTo>
                <a:lnTo>
                  <a:pt x="265" y="558"/>
                </a:lnTo>
                <a:lnTo>
                  <a:pt x="234" y="563"/>
                </a:lnTo>
                <a:lnTo>
                  <a:pt x="205" y="567"/>
                </a:lnTo>
                <a:lnTo>
                  <a:pt x="183" y="570"/>
                </a:lnTo>
                <a:lnTo>
                  <a:pt x="169" y="571"/>
                </a:lnTo>
                <a:lnTo>
                  <a:pt x="169" y="567"/>
                </a:lnTo>
                <a:lnTo>
                  <a:pt x="168" y="563"/>
                </a:lnTo>
                <a:lnTo>
                  <a:pt x="168" y="558"/>
                </a:lnTo>
                <a:lnTo>
                  <a:pt x="166" y="554"/>
                </a:lnTo>
                <a:lnTo>
                  <a:pt x="166" y="550"/>
                </a:lnTo>
                <a:lnTo>
                  <a:pt x="165" y="545"/>
                </a:lnTo>
                <a:lnTo>
                  <a:pt x="165" y="540"/>
                </a:lnTo>
                <a:lnTo>
                  <a:pt x="164" y="536"/>
                </a:lnTo>
                <a:lnTo>
                  <a:pt x="146" y="536"/>
                </a:lnTo>
                <a:lnTo>
                  <a:pt x="124" y="536"/>
                </a:lnTo>
                <a:lnTo>
                  <a:pt x="100" y="536"/>
                </a:lnTo>
                <a:lnTo>
                  <a:pt x="76" y="538"/>
                </a:lnTo>
                <a:lnTo>
                  <a:pt x="51" y="538"/>
                </a:lnTo>
                <a:lnTo>
                  <a:pt x="31" y="538"/>
                </a:lnTo>
                <a:lnTo>
                  <a:pt x="13" y="538"/>
                </a:lnTo>
                <a:lnTo>
                  <a:pt x="0" y="536"/>
                </a:lnTo>
                <a:lnTo>
                  <a:pt x="2" y="525"/>
                </a:lnTo>
                <a:lnTo>
                  <a:pt x="3" y="514"/>
                </a:lnTo>
                <a:lnTo>
                  <a:pt x="6" y="506"/>
                </a:lnTo>
                <a:lnTo>
                  <a:pt x="9" y="497"/>
                </a:lnTo>
                <a:lnTo>
                  <a:pt x="17" y="482"/>
                </a:lnTo>
                <a:lnTo>
                  <a:pt x="25" y="470"/>
                </a:lnTo>
                <a:lnTo>
                  <a:pt x="36" y="459"/>
                </a:lnTo>
                <a:lnTo>
                  <a:pt x="49" y="446"/>
                </a:lnTo>
                <a:lnTo>
                  <a:pt x="60" y="431"/>
                </a:lnTo>
                <a:lnTo>
                  <a:pt x="72" y="413"/>
                </a:lnTo>
                <a:lnTo>
                  <a:pt x="110" y="409"/>
                </a:lnTo>
                <a:lnTo>
                  <a:pt x="147" y="405"/>
                </a:lnTo>
                <a:lnTo>
                  <a:pt x="186" y="399"/>
                </a:lnTo>
                <a:lnTo>
                  <a:pt x="225" y="392"/>
                </a:lnTo>
                <a:lnTo>
                  <a:pt x="263" y="387"/>
                </a:lnTo>
                <a:lnTo>
                  <a:pt x="301" y="380"/>
                </a:lnTo>
                <a:lnTo>
                  <a:pt x="340" y="373"/>
                </a:lnTo>
                <a:lnTo>
                  <a:pt x="376" y="365"/>
                </a:lnTo>
                <a:lnTo>
                  <a:pt x="377" y="358"/>
                </a:lnTo>
                <a:lnTo>
                  <a:pt x="377" y="351"/>
                </a:lnTo>
                <a:lnTo>
                  <a:pt x="377" y="344"/>
                </a:lnTo>
                <a:lnTo>
                  <a:pt x="378" y="335"/>
                </a:lnTo>
                <a:lnTo>
                  <a:pt x="380" y="329"/>
                </a:lnTo>
                <a:lnTo>
                  <a:pt x="380" y="322"/>
                </a:lnTo>
                <a:lnTo>
                  <a:pt x="381" y="315"/>
                </a:lnTo>
                <a:lnTo>
                  <a:pt x="381" y="308"/>
                </a:lnTo>
                <a:lnTo>
                  <a:pt x="380" y="308"/>
                </a:lnTo>
                <a:lnTo>
                  <a:pt x="377" y="308"/>
                </a:lnTo>
                <a:lnTo>
                  <a:pt x="376" y="308"/>
                </a:lnTo>
                <a:lnTo>
                  <a:pt x="373" y="308"/>
                </a:lnTo>
                <a:lnTo>
                  <a:pt x="371" y="308"/>
                </a:lnTo>
                <a:lnTo>
                  <a:pt x="369" y="308"/>
                </a:lnTo>
                <a:lnTo>
                  <a:pt x="367" y="308"/>
                </a:lnTo>
                <a:lnTo>
                  <a:pt x="365" y="308"/>
                </a:lnTo>
                <a:lnTo>
                  <a:pt x="370" y="284"/>
                </a:lnTo>
                <a:lnTo>
                  <a:pt x="374" y="263"/>
                </a:lnTo>
                <a:lnTo>
                  <a:pt x="377" y="247"/>
                </a:lnTo>
                <a:lnTo>
                  <a:pt x="380" y="232"/>
                </a:lnTo>
                <a:lnTo>
                  <a:pt x="380" y="218"/>
                </a:lnTo>
                <a:lnTo>
                  <a:pt x="380" y="203"/>
                </a:lnTo>
                <a:lnTo>
                  <a:pt x="381" y="186"/>
                </a:lnTo>
                <a:lnTo>
                  <a:pt x="381" y="165"/>
                </a:lnTo>
                <a:lnTo>
                  <a:pt x="389" y="160"/>
                </a:lnTo>
                <a:lnTo>
                  <a:pt x="395" y="155"/>
                </a:lnTo>
                <a:lnTo>
                  <a:pt x="401" y="153"/>
                </a:lnTo>
                <a:lnTo>
                  <a:pt x="405" y="151"/>
                </a:lnTo>
                <a:lnTo>
                  <a:pt x="409" y="150"/>
                </a:lnTo>
                <a:lnTo>
                  <a:pt x="414" y="149"/>
                </a:lnTo>
                <a:lnTo>
                  <a:pt x="420" y="149"/>
                </a:lnTo>
                <a:lnTo>
                  <a:pt x="427" y="147"/>
                </a:lnTo>
                <a:lnTo>
                  <a:pt x="428" y="137"/>
                </a:lnTo>
                <a:lnTo>
                  <a:pt x="430" y="126"/>
                </a:lnTo>
                <a:lnTo>
                  <a:pt x="430" y="117"/>
                </a:lnTo>
                <a:lnTo>
                  <a:pt x="431" y="107"/>
                </a:lnTo>
                <a:lnTo>
                  <a:pt x="432" y="97"/>
                </a:lnTo>
                <a:lnTo>
                  <a:pt x="432" y="88"/>
                </a:lnTo>
                <a:lnTo>
                  <a:pt x="434" y="77"/>
                </a:lnTo>
                <a:lnTo>
                  <a:pt x="435" y="67"/>
                </a:lnTo>
                <a:lnTo>
                  <a:pt x="438" y="67"/>
                </a:lnTo>
                <a:lnTo>
                  <a:pt x="442" y="65"/>
                </a:lnTo>
                <a:lnTo>
                  <a:pt x="445" y="64"/>
                </a:lnTo>
                <a:lnTo>
                  <a:pt x="448" y="64"/>
                </a:lnTo>
                <a:lnTo>
                  <a:pt x="452" y="63"/>
                </a:lnTo>
                <a:lnTo>
                  <a:pt x="455" y="63"/>
                </a:lnTo>
                <a:lnTo>
                  <a:pt x="459" y="63"/>
                </a:lnTo>
                <a:lnTo>
                  <a:pt x="461" y="61"/>
                </a:lnTo>
                <a:lnTo>
                  <a:pt x="461" y="59"/>
                </a:lnTo>
                <a:lnTo>
                  <a:pt x="461" y="56"/>
                </a:lnTo>
                <a:lnTo>
                  <a:pt x="461" y="53"/>
                </a:lnTo>
                <a:lnTo>
                  <a:pt x="461" y="50"/>
                </a:lnTo>
                <a:lnTo>
                  <a:pt x="461" y="47"/>
                </a:lnTo>
                <a:lnTo>
                  <a:pt x="461" y="43"/>
                </a:lnTo>
                <a:lnTo>
                  <a:pt x="461" y="42"/>
                </a:lnTo>
                <a:lnTo>
                  <a:pt x="461" y="39"/>
                </a:lnTo>
                <a:lnTo>
                  <a:pt x="468" y="41"/>
                </a:lnTo>
                <a:lnTo>
                  <a:pt x="475" y="42"/>
                </a:lnTo>
                <a:lnTo>
                  <a:pt x="482" y="42"/>
                </a:lnTo>
                <a:lnTo>
                  <a:pt x="491" y="43"/>
                </a:lnTo>
                <a:lnTo>
                  <a:pt x="497" y="45"/>
                </a:lnTo>
                <a:lnTo>
                  <a:pt x="504" y="47"/>
                </a:lnTo>
                <a:lnTo>
                  <a:pt x="511" y="49"/>
                </a:lnTo>
                <a:lnTo>
                  <a:pt x="520" y="50"/>
                </a:lnTo>
                <a:lnTo>
                  <a:pt x="520" y="53"/>
                </a:lnTo>
                <a:lnTo>
                  <a:pt x="520" y="56"/>
                </a:lnTo>
                <a:lnTo>
                  <a:pt x="520" y="59"/>
                </a:lnTo>
                <a:lnTo>
                  <a:pt x="520" y="63"/>
                </a:lnTo>
                <a:lnTo>
                  <a:pt x="520" y="65"/>
                </a:lnTo>
                <a:lnTo>
                  <a:pt x="521" y="68"/>
                </a:lnTo>
                <a:lnTo>
                  <a:pt x="521" y="72"/>
                </a:lnTo>
                <a:lnTo>
                  <a:pt x="521" y="75"/>
                </a:lnTo>
                <a:lnTo>
                  <a:pt x="550" y="65"/>
                </a:lnTo>
                <a:lnTo>
                  <a:pt x="578" y="54"/>
                </a:lnTo>
                <a:lnTo>
                  <a:pt x="603" y="42"/>
                </a:lnTo>
                <a:lnTo>
                  <a:pt x="629" y="29"/>
                </a:lnTo>
                <a:lnTo>
                  <a:pt x="655" y="18"/>
                </a:lnTo>
                <a:lnTo>
                  <a:pt x="682" y="9"/>
                </a:lnTo>
                <a:lnTo>
                  <a:pt x="696" y="6"/>
                </a:lnTo>
                <a:lnTo>
                  <a:pt x="711" y="3"/>
                </a:lnTo>
                <a:lnTo>
                  <a:pt x="726" y="2"/>
                </a:lnTo>
                <a:lnTo>
                  <a:pt x="743" y="0"/>
                </a:lnTo>
                <a:lnTo>
                  <a:pt x="745" y="5"/>
                </a:lnTo>
                <a:lnTo>
                  <a:pt x="747" y="7"/>
                </a:lnTo>
                <a:lnTo>
                  <a:pt x="748" y="10"/>
                </a:lnTo>
                <a:lnTo>
                  <a:pt x="750" y="13"/>
                </a:lnTo>
                <a:lnTo>
                  <a:pt x="750" y="17"/>
                </a:lnTo>
                <a:lnTo>
                  <a:pt x="750" y="21"/>
                </a:lnTo>
                <a:lnTo>
                  <a:pt x="748" y="27"/>
                </a:lnTo>
                <a:lnTo>
                  <a:pt x="748" y="32"/>
                </a:lnTo>
                <a:lnTo>
                  <a:pt x="754" y="35"/>
                </a:lnTo>
                <a:lnTo>
                  <a:pt x="759" y="38"/>
                </a:lnTo>
                <a:lnTo>
                  <a:pt x="765" y="39"/>
                </a:lnTo>
                <a:lnTo>
                  <a:pt x="772" y="41"/>
                </a:lnTo>
                <a:lnTo>
                  <a:pt x="783" y="41"/>
                </a:lnTo>
                <a:lnTo>
                  <a:pt x="797" y="41"/>
                </a:lnTo>
                <a:lnTo>
                  <a:pt x="815" y="41"/>
                </a:lnTo>
                <a:lnTo>
                  <a:pt x="840" y="41"/>
                </a:lnTo>
                <a:lnTo>
                  <a:pt x="862" y="54"/>
                </a:lnTo>
                <a:lnTo>
                  <a:pt x="891" y="71"/>
                </a:lnTo>
                <a:lnTo>
                  <a:pt x="923" y="90"/>
                </a:lnTo>
                <a:lnTo>
                  <a:pt x="957" y="108"/>
                </a:lnTo>
                <a:lnTo>
                  <a:pt x="993" y="125"/>
                </a:lnTo>
                <a:lnTo>
                  <a:pt x="1027" y="140"/>
                </a:lnTo>
                <a:lnTo>
                  <a:pt x="1043" y="146"/>
                </a:lnTo>
                <a:lnTo>
                  <a:pt x="1058" y="150"/>
                </a:lnTo>
                <a:lnTo>
                  <a:pt x="1072" y="154"/>
                </a:lnTo>
                <a:lnTo>
                  <a:pt x="1086" y="155"/>
                </a:lnTo>
                <a:lnTo>
                  <a:pt x="1093" y="160"/>
                </a:lnTo>
                <a:lnTo>
                  <a:pt x="1100" y="164"/>
                </a:lnTo>
                <a:lnTo>
                  <a:pt x="1108" y="167"/>
                </a:lnTo>
                <a:lnTo>
                  <a:pt x="1115" y="171"/>
                </a:lnTo>
                <a:lnTo>
                  <a:pt x="1122" y="175"/>
                </a:lnTo>
                <a:lnTo>
                  <a:pt x="1131" y="179"/>
                </a:lnTo>
                <a:lnTo>
                  <a:pt x="1137" y="183"/>
                </a:lnTo>
                <a:lnTo>
                  <a:pt x="1146" y="187"/>
                </a:lnTo>
                <a:lnTo>
                  <a:pt x="1146" y="193"/>
                </a:lnTo>
                <a:lnTo>
                  <a:pt x="1146" y="197"/>
                </a:lnTo>
                <a:lnTo>
                  <a:pt x="1147" y="203"/>
                </a:lnTo>
                <a:lnTo>
                  <a:pt x="1147" y="207"/>
                </a:lnTo>
                <a:lnTo>
                  <a:pt x="1147" y="212"/>
                </a:lnTo>
                <a:lnTo>
                  <a:pt x="1149" y="218"/>
                </a:lnTo>
                <a:lnTo>
                  <a:pt x="1149" y="222"/>
                </a:lnTo>
                <a:lnTo>
                  <a:pt x="1149" y="227"/>
                </a:lnTo>
                <a:lnTo>
                  <a:pt x="1142" y="233"/>
                </a:lnTo>
                <a:lnTo>
                  <a:pt x="1135" y="237"/>
                </a:lnTo>
                <a:lnTo>
                  <a:pt x="1131" y="240"/>
                </a:lnTo>
                <a:lnTo>
                  <a:pt x="1128" y="243"/>
                </a:lnTo>
                <a:lnTo>
                  <a:pt x="1125" y="247"/>
                </a:lnTo>
                <a:lnTo>
                  <a:pt x="1122" y="251"/>
                </a:lnTo>
                <a:lnTo>
                  <a:pt x="1118" y="258"/>
                </a:lnTo>
                <a:lnTo>
                  <a:pt x="1115" y="268"/>
                </a:lnTo>
                <a:lnTo>
                  <a:pt x="1111" y="269"/>
                </a:lnTo>
                <a:lnTo>
                  <a:pt x="1107" y="269"/>
                </a:lnTo>
                <a:lnTo>
                  <a:pt x="1103" y="270"/>
                </a:lnTo>
                <a:lnTo>
                  <a:pt x="1100" y="272"/>
                </a:lnTo>
                <a:lnTo>
                  <a:pt x="1096" y="272"/>
                </a:lnTo>
                <a:lnTo>
                  <a:pt x="1093" y="273"/>
                </a:lnTo>
                <a:lnTo>
                  <a:pt x="1089" y="275"/>
                </a:lnTo>
                <a:lnTo>
                  <a:pt x="1086" y="276"/>
                </a:lnTo>
                <a:lnTo>
                  <a:pt x="1083" y="283"/>
                </a:lnTo>
                <a:lnTo>
                  <a:pt x="1082" y="288"/>
                </a:lnTo>
                <a:lnTo>
                  <a:pt x="1082" y="293"/>
                </a:lnTo>
                <a:lnTo>
                  <a:pt x="1082" y="297"/>
                </a:lnTo>
                <a:lnTo>
                  <a:pt x="1082" y="302"/>
                </a:lnTo>
                <a:lnTo>
                  <a:pt x="1083" y="308"/>
                </a:lnTo>
                <a:lnTo>
                  <a:pt x="1085" y="315"/>
                </a:lnTo>
                <a:lnTo>
                  <a:pt x="1085" y="324"/>
                </a:lnTo>
                <a:lnTo>
                  <a:pt x="1089" y="329"/>
                </a:lnTo>
                <a:lnTo>
                  <a:pt x="1092" y="333"/>
                </a:lnTo>
                <a:lnTo>
                  <a:pt x="1095" y="337"/>
                </a:lnTo>
                <a:lnTo>
                  <a:pt x="1097" y="341"/>
                </a:lnTo>
                <a:lnTo>
                  <a:pt x="1099" y="347"/>
                </a:lnTo>
                <a:lnTo>
                  <a:pt x="1100" y="352"/>
                </a:lnTo>
                <a:lnTo>
                  <a:pt x="1101" y="360"/>
                </a:lnTo>
                <a:lnTo>
                  <a:pt x="1103" y="370"/>
                </a:lnTo>
                <a:lnTo>
                  <a:pt x="1089" y="373"/>
                </a:lnTo>
                <a:lnTo>
                  <a:pt x="1078" y="374"/>
                </a:lnTo>
                <a:lnTo>
                  <a:pt x="1067" y="377"/>
                </a:lnTo>
                <a:lnTo>
                  <a:pt x="1057" y="380"/>
                </a:lnTo>
                <a:lnTo>
                  <a:pt x="1049" y="384"/>
                </a:lnTo>
                <a:lnTo>
                  <a:pt x="1039" y="388"/>
                </a:lnTo>
                <a:lnTo>
                  <a:pt x="1029" y="394"/>
                </a:lnTo>
                <a:lnTo>
                  <a:pt x="1020" y="399"/>
                </a:lnTo>
                <a:lnTo>
                  <a:pt x="1020" y="427"/>
                </a:lnTo>
                <a:lnTo>
                  <a:pt x="1018" y="452"/>
                </a:lnTo>
                <a:lnTo>
                  <a:pt x="1017" y="474"/>
                </a:lnTo>
                <a:lnTo>
                  <a:pt x="1014" y="496"/>
                </a:lnTo>
                <a:lnTo>
                  <a:pt x="1009" y="517"/>
                </a:lnTo>
                <a:lnTo>
                  <a:pt x="1000" y="538"/>
                </a:lnTo>
                <a:lnTo>
                  <a:pt x="988" y="560"/>
                </a:lnTo>
                <a:lnTo>
                  <a:pt x="971" y="585"/>
                </a:lnTo>
                <a:lnTo>
                  <a:pt x="953" y="588"/>
                </a:lnTo>
                <a:lnTo>
                  <a:pt x="941" y="592"/>
                </a:lnTo>
                <a:lnTo>
                  <a:pt x="935" y="593"/>
                </a:lnTo>
                <a:lnTo>
                  <a:pt x="932" y="596"/>
                </a:lnTo>
                <a:lnTo>
                  <a:pt x="928" y="599"/>
                </a:lnTo>
                <a:lnTo>
                  <a:pt x="927" y="601"/>
                </a:lnTo>
                <a:lnTo>
                  <a:pt x="923" y="610"/>
                </a:lnTo>
                <a:lnTo>
                  <a:pt x="921" y="619"/>
                </a:lnTo>
                <a:lnTo>
                  <a:pt x="919" y="633"/>
                </a:lnTo>
                <a:lnTo>
                  <a:pt x="914" y="651"/>
                </a:lnTo>
                <a:lnTo>
                  <a:pt x="903" y="657"/>
                </a:lnTo>
                <a:lnTo>
                  <a:pt x="895" y="665"/>
                </a:lnTo>
                <a:lnTo>
                  <a:pt x="888" y="673"/>
                </a:lnTo>
                <a:lnTo>
                  <a:pt x="883" y="684"/>
                </a:lnTo>
                <a:lnTo>
                  <a:pt x="878" y="696"/>
                </a:lnTo>
                <a:lnTo>
                  <a:pt x="874" y="708"/>
                </a:lnTo>
                <a:lnTo>
                  <a:pt x="870" y="719"/>
                </a:lnTo>
                <a:lnTo>
                  <a:pt x="865" y="732"/>
                </a:lnTo>
                <a:lnTo>
                  <a:pt x="826" y="744"/>
                </a:lnTo>
                <a:lnTo>
                  <a:pt x="783" y="756"/>
                </a:lnTo>
                <a:lnTo>
                  <a:pt x="739" y="768"/>
                </a:lnTo>
                <a:lnTo>
                  <a:pt x="694" y="779"/>
                </a:lnTo>
                <a:lnTo>
                  <a:pt x="650" y="788"/>
                </a:lnTo>
                <a:lnTo>
                  <a:pt x="607" y="798"/>
                </a:lnTo>
                <a:lnTo>
                  <a:pt x="565" y="805"/>
                </a:lnTo>
                <a:lnTo>
                  <a:pt x="527" y="812"/>
                </a:lnTo>
                <a:lnTo>
                  <a:pt x="525" y="813"/>
                </a:lnTo>
                <a:lnTo>
                  <a:pt x="525" y="815"/>
                </a:lnTo>
                <a:lnTo>
                  <a:pt x="524" y="816"/>
                </a:lnTo>
                <a:lnTo>
                  <a:pt x="522" y="819"/>
                </a:lnTo>
                <a:lnTo>
                  <a:pt x="521" y="820"/>
                </a:lnTo>
                <a:lnTo>
                  <a:pt x="521" y="822"/>
                </a:lnTo>
                <a:lnTo>
                  <a:pt x="520" y="823"/>
                </a:lnTo>
                <a:lnTo>
                  <a:pt x="520" y="826"/>
                </a:lnTo>
                <a:lnTo>
                  <a:pt x="511" y="826"/>
                </a:lnTo>
                <a:lnTo>
                  <a:pt x="504" y="826"/>
                </a:lnTo>
                <a:lnTo>
                  <a:pt x="497" y="827"/>
                </a:lnTo>
                <a:lnTo>
                  <a:pt x="491" y="827"/>
                </a:lnTo>
                <a:lnTo>
                  <a:pt x="482" y="827"/>
                </a:lnTo>
                <a:lnTo>
                  <a:pt x="475" y="828"/>
                </a:lnTo>
                <a:lnTo>
                  <a:pt x="468" y="828"/>
                </a:lnTo>
                <a:lnTo>
                  <a:pt x="461" y="828"/>
                </a:lnTo>
              </a:path>
            </a:pathLst>
          </a:custGeom>
          <a:solidFill>
            <a:srgbClr val="354CB4"/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14" name="Freeform 181"/>
          <p:cNvSpPr>
            <a:spLocks/>
          </p:cNvSpPr>
          <p:nvPr/>
        </p:nvSpPr>
        <p:spPr bwMode="auto">
          <a:xfrm rot="121190">
            <a:off x="11619075" y="3377967"/>
            <a:ext cx="607121" cy="717137"/>
          </a:xfrm>
          <a:custGeom>
            <a:avLst/>
            <a:gdLst>
              <a:gd name="T0" fmla="*/ 1 w 746"/>
              <a:gd name="T1" fmla="*/ 5 h 706"/>
              <a:gd name="T2" fmla="*/ 0 w 746"/>
              <a:gd name="T3" fmla="*/ 5 h 706"/>
              <a:gd name="T4" fmla="*/ 0 w 746"/>
              <a:gd name="T5" fmla="*/ 5 h 706"/>
              <a:gd name="T6" fmla="*/ 0 w 746"/>
              <a:gd name="T7" fmla="*/ 4 h 706"/>
              <a:gd name="T8" fmla="*/ 0 w 746"/>
              <a:gd name="T9" fmla="*/ 4 h 706"/>
              <a:gd name="T10" fmla="*/ 0 w 746"/>
              <a:gd name="T11" fmla="*/ 4 h 706"/>
              <a:gd name="T12" fmla="*/ 0 w 746"/>
              <a:gd name="T13" fmla="*/ 4 h 706"/>
              <a:gd name="T14" fmla="*/ 0 w 746"/>
              <a:gd name="T15" fmla="*/ 3 h 706"/>
              <a:gd name="T16" fmla="*/ 0 w 746"/>
              <a:gd name="T17" fmla="*/ 3 h 706"/>
              <a:gd name="T18" fmla="*/ 1 w 746"/>
              <a:gd name="T19" fmla="*/ 3 h 706"/>
              <a:gd name="T20" fmla="*/ 1 w 746"/>
              <a:gd name="T21" fmla="*/ 3 h 706"/>
              <a:gd name="T22" fmla="*/ 1 w 746"/>
              <a:gd name="T23" fmla="*/ 2 h 706"/>
              <a:gd name="T24" fmla="*/ 1 w 746"/>
              <a:gd name="T25" fmla="*/ 1 h 706"/>
              <a:gd name="T26" fmla="*/ 1 w 746"/>
              <a:gd name="T27" fmla="*/ 1 h 706"/>
              <a:gd name="T28" fmla="*/ 2 w 746"/>
              <a:gd name="T29" fmla="*/ 1 h 706"/>
              <a:gd name="T30" fmla="*/ 2 w 746"/>
              <a:gd name="T31" fmla="*/ 0 h 706"/>
              <a:gd name="T32" fmla="*/ 2 w 746"/>
              <a:gd name="T33" fmla="*/ 0 h 706"/>
              <a:gd name="T34" fmla="*/ 2 w 746"/>
              <a:gd name="T35" fmla="*/ 0 h 706"/>
              <a:gd name="T36" fmla="*/ 2 w 746"/>
              <a:gd name="T37" fmla="*/ 0 h 706"/>
              <a:gd name="T38" fmla="*/ 3 w 746"/>
              <a:gd name="T39" fmla="*/ 0 h 706"/>
              <a:gd name="T40" fmla="*/ 3 w 746"/>
              <a:gd name="T41" fmla="*/ 0 h 706"/>
              <a:gd name="T42" fmla="*/ 3 w 746"/>
              <a:gd name="T43" fmla="*/ 0 h 706"/>
              <a:gd name="T44" fmla="*/ 3 w 746"/>
              <a:gd name="T45" fmla="*/ 0 h 706"/>
              <a:gd name="T46" fmla="*/ 3 w 746"/>
              <a:gd name="T47" fmla="*/ 0 h 706"/>
              <a:gd name="T48" fmla="*/ 3 w 746"/>
              <a:gd name="T49" fmla="*/ 0 h 706"/>
              <a:gd name="T50" fmla="*/ 3 w 746"/>
              <a:gd name="T51" fmla="*/ 0 h 706"/>
              <a:gd name="T52" fmla="*/ 4 w 746"/>
              <a:gd name="T53" fmla="*/ 1 h 706"/>
              <a:gd name="T54" fmla="*/ 4 w 746"/>
              <a:gd name="T55" fmla="*/ 1 h 706"/>
              <a:gd name="T56" fmla="*/ 4 w 746"/>
              <a:gd name="T57" fmla="*/ 1 h 706"/>
              <a:gd name="T58" fmla="*/ 4 w 746"/>
              <a:gd name="T59" fmla="*/ 0 h 706"/>
              <a:gd name="T60" fmla="*/ 4 w 746"/>
              <a:gd name="T61" fmla="*/ 0 h 706"/>
              <a:gd name="T62" fmla="*/ 4 w 746"/>
              <a:gd name="T63" fmla="*/ 0 h 706"/>
              <a:gd name="T64" fmla="*/ 4 w 746"/>
              <a:gd name="T65" fmla="*/ 1 h 706"/>
              <a:gd name="T66" fmla="*/ 4 w 746"/>
              <a:gd name="T67" fmla="*/ 1 h 706"/>
              <a:gd name="T68" fmla="*/ 4 w 746"/>
              <a:gd name="T69" fmla="*/ 1 h 706"/>
              <a:gd name="T70" fmla="*/ 4 w 746"/>
              <a:gd name="T71" fmla="*/ 1 h 706"/>
              <a:gd name="T72" fmla="*/ 4 w 746"/>
              <a:gd name="T73" fmla="*/ 2 h 706"/>
              <a:gd name="T74" fmla="*/ 4 w 746"/>
              <a:gd name="T75" fmla="*/ 2 h 706"/>
              <a:gd name="T76" fmla="*/ 4 w 746"/>
              <a:gd name="T77" fmla="*/ 2 h 706"/>
              <a:gd name="T78" fmla="*/ 4 w 746"/>
              <a:gd name="T79" fmla="*/ 2 h 706"/>
              <a:gd name="T80" fmla="*/ 4 w 746"/>
              <a:gd name="T81" fmla="*/ 2 h 706"/>
              <a:gd name="T82" fmla="*/ 4 w 746"/>
              <a:gd name="T83" fmla="*/ 2 h 706"/>
              <a:gd name="T84" fmla="*/ 4 w 746"/>
              <a:gd name="T85" fmla="*/ 2 h 706"/>
              <a:gd name="T86" fmla="*/ 4 w 746"/>
              <a:gd name="T87" fmla="*/ 3 h 706"/>
              <a:gd name="T88" fmla="*/ 4 w 746"/>
              <a:gd name="T89" fmla="*/ 3 h 706"/>
              <a:gd name="T90" fmla="*/ 4 w 746"/>
              <a:gd name="T91" fmla="*/ 3 h 706"/>
              <a:gd name="T92" fmla="*/ 4 w 746"/>
              <a:gd name="T93" fmla="*/ 3 h 706"/>
              <a:gd name="T94" fmla="*/ 4 w 746"/>
              <a:gd name="T95" fmla="*/ 3 h 706"/>
              <a:gd name="T96" fmla="*/ 4 w 746"/>
              <a:gd name="T97" fmla="*/ 4 h 706"/>
              <a:gd name="T98" fmla="*/ 4 w 746"/>
              <a:gd name="T99" fmla="*/ 4 h 706"/>
              <a:gd name="T100" fmla="*/ 4 w 746"/>
              <a:gd name="T101" fmla="*/ 4 h 706"/>
              <a:gd name="T102" fmla="*/ 4 w 746"/>
              <a:gd name="T103" fmla="*/ 4 h 706"/>
              <a:gd name="T104" fmla="*/ 4 w 746"/>
              <a:gd name="T105" fmla="*/ 4 h 706"/>
              <a:gd name="T106" fmla="*/ 4 w 746"/>
              <a:gd name="T107" fmla="*/ 4 h 706"/>
              <a:gd name="T108" fmla="*/ 4 w 746"/>
              <a:gd name="T109" fmla="*/ 4 h 706"/>
              <a:gd name="T110" fmla="*/ 3 w 746"/>
              <a:gd name="T111" fmla="*/ 5 h 706"/>
              <a:gd name="T112" fmla="*/ 3 w 746"/>
              <a:gd name="T113" fmla="*/ 5 h 706"/>
              <a:gd name="T114" fmla="*/ 2 w 746"/>
              <a:gd name="T115" fmla="*/ 5 h 706"/>
              <a:gd name="T116" fmla="*/ 2 w 746"/>
              <a:gd name="T117" fmla="*/ 5 h 706"/>
              <a:gd name="T118" fmla="*/ 2 w 746"/>
              <a:gd name="T119" fmla="*/ 5 h 706"/>
              <a:gd name="T120" fmla="*/ 1 w 746"/>
              <a:gd name="T121" fmla="*/ 5 h 7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46"/>
              <a:gd name="T184" fmla="*/ 0 h 706"/>
              <a:gd name="T185" fmla="*/ 746 w 746"/>
              <a:gd name="T186" fmla="*/ 706 h 70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46" h="706">
                <a:moveTo>
                  <a:pt x="227" y="705"/>
                </a:moveTo>
                <a:lnTo>
                  <a:pt x="188" y="689"/>
                </a:lnTo>
                <a:lnTo>
                  <a:pt x="158" y="676"/>
                </a:lnTo>
                <a:lnTo>
                  <a:pt x="133" y="664"/>
                </a:lnTo>
                <a:lnTo>
                  <a:pt x="111" y="654"/>
                </a:lnTo>
                <a:lnTo>
                  <a:pt x="91" y="646"/>
                </a:lnTo>
                <a:lnTo>
                  <a:pt x="73" y="637"/>
                </a:lnTo>
                <a:lnTo>
                  <a:pt x="53" y="631"/>
                </a:lnTo>
                <a:lnTo>
                  <a:pt x="29" y="622"/>
                </a:lnTo>
                <a:lnTo>
                  <a:pt x="29" y="619"/>
                </a:lnTo>
                <a:lnTo>
                  <a:pt x="28" y="615"/>
                </a:lnTo>
                <a:lnTo>
                  <a:pt x="28" y="613"/>
                </a:lnTo>
                <a:lnTo>
                  <a:pt x="28" y="610"/>
                </a:lnTo>
                <a:lnTo>
                  <a:pt x="26" y="606"/>
                </a:lnTo>
                <a:lnTo>
                  <a:pt x="26" y="603"/>
                </a:lnTo>
                <a:lnTo>
                  <a:pt x="26" y="600"/>
                </a:lnTo>
                <a:lnTo>
                  <a:pt x="25" y="596"/>
                </a:lnTo>
                <a:lnTo>
                  <a:pt x="22" y="595"/>
                </a:lnTo>
                <a:lnTo>
                  <a:pt x="19" y="595"/>
                </a:lnTo>
                <a:lnTo>
                  <a:pt x="15" y="593"/>
                </a:lnTo>
                <a:lnTo>
                  <a:pt x="12" y="592"/>
                </a:lnTo>
                <a:lnTo>
                  <a:pt x="10" y="590"/>
                </a:lnTo>
                <a:lnTo>
                  <a:pt x="7" y="590"/>
                </a:lnTo>
                <a:lnTo>
                  <a:pt x="3" y="589"/>
                </a:lnTo>
                <a:lnTo>
                  <a:pt x="0" y="589"/>
                </a:lnTo>
                <a:lnTo>
                  <a:pt x="0" y="539"/>
                </a:lnTo>
                <a:lnTo>
                  <a:pt x="1" y="503"/>
                </a:lnTo>
                <a:lnTo>
                  <a:pt x="3" y="489"/>
                </a:lnTo>
                <a:lnTo>
                  <a:pt x="6" y="477"/>
                </a:lnTo>
                <a:lnTo>
                  <a:pt x="8" y="466"/>
                </a:lnTo>
                <a:lnTo>
                  <a:pt x="12" y="456"/>
                </a:lnTo>
                <a:lnTo>
                  <a:pt x="18" y="446"/>
                </a:lnTo>
                <a:lnTo>
                  <a:pt x="25" y="437"/>
                </a:lnTo>
                <a:lnTo>
                  <a:pt x="33" y="426"/>
                </a:lnTo>
                <a:lnTo>
                  <a:pt x="43" y="415"/>
                </a:lnTo>
                <a:lnTo>
                  <a:pt x="66" y="387"/>
                </a:lnTo>
                <a:lnTo>
                  <a:pt x="98" y="351"/>
                </a:lnTo>
                <a:lnTo>
                  <a:pt x="101" y="349"/>
                </a:lnTo>
                <a:lnTo>
                  <a:pt x="104" y="349"/>
                </a:lnTo>
                <a:lnTo>
                  <a:pt x="107" y="348"/>
                </a:lnTo>
                <a:lnTo>
                  <a:pt x="109" y="347"/>
                </a:lnTo>
                <a:lnTo>
                  <a:pt x="111" y="345"/>
                </a:lnTo>
                <a:lnTo>
                  <a:pt x="114" y="345"/>
                </a:lnTo>
                <a:lnTo>
                  <a:pt x="118" y="344"/>
                </a:lnTo>
                <a:lnTo>
                  <a:pt x="120" y="344"/>
                </a:lnTo>
                <a:lnTo>
                  <a:pt x="141" y="311"/>
                </a:lnTo>
                <a:lnTo>
                  <a:pt x="161" y="284"/>
                </a:lnTo>
                <a:lnTo>
                  <a:pt x="179" y="262"/>
                </a:lnTo>
                <a:lnTo>
                  <a:pt x="195" y="241"/>
                </a:lnTo>
                <a:lnTo>
                  <a:pt x="202" y="230"/>
                </a:lnTo>
                <a:lnTo>
                  <a:pt x="209" y="219"/>
                </a:lnTo>
                <a:lnTo>
                  <a:pt x="217" y="207"/>
                </a:lnTo>
                <a:lnTo>
                  <a:pt x="224" y="193"/>
                </a:lnTo>
                <a:lnTo>
                  <a:pt x="230" y="178"/>
                </a:lnTo>
                <a:lnTo>
                  <a:pt x="237" y="161"/>
                </a:lnTo>
                <a:lnTo>
                  <a:pt x="242" y="142"/>
                </a:lnTo>
                <a:lnTo>
                  <a:pt x="249" y="120"/>
                </a:lnTo>
                <a:lnTo>
                  <a:pt x="259" y="104"/>
                </a:lnTo>
                <a:lnTo>
                  <a:pt x="267" y="89"/>
                </a:lnTo>
                <a:lnTo>
                  <a:pt x="277" y="74"/>
                </a:lnTo>
                <a:lnTo>
                  <a:pt x="288" y="60"/>
                </a:lnTo>
                <a:lnTo>
                  <a:pt x="298" y="45"/>
                </a:lnTo>
                <a:lnTo>
                  <a:pt x="307" y="30"/>
                </a:lnTo>
                <a:lnTo>
                  <a:pt x="317" y="16"/>
                </a:lnTo>
                <a:lnTo>
                  <a:pt x="327" y="0"/>
                </a:lnTo>
                <a:lnTo>
                  <a:pt x="332" y="2"/>
                </a:lnTo>
                <a:lnTo>
                  <a:pt x="337" y="2"/>
                </a:lnTo>
                <a:lnTo>
                  <a:pt x="342" y="2"/>
                </a:lnTo>
                <a:lnTo>
                  <a:pt x="348" y="3"/>
                </a:lnTo>
                <a:lnTo>
                  <a:pt x="353" y="3"/>
                </a:lnTo>
                <a:lnTo>
                  <a:pt x="359" y="3"/>
                </a:lnTo>
                <a:lnTo>
                  <a:pt x="364" y="5"/>
                </a:lnTo>
                <a:lnTo>
                  <a:pt x="370" y="5"/>
                </a:lnTo>
                <a:lnTo>
                  <a:pt x="377" y="20"/>
                </a:lnTo>
                <a:lnTo>
                  <a:pt x="382" y="31"/>
                </a:lnTo>
                <a:lnTo>
                  <a:pt x="386" y="39"/>
                </a:lnTo>
                <a:lnTo>
                  <a:pt x="391" y="45"/>
                </a:lnTo>
                <a:lnTo>
                  <a:pt x="393" y="49"/>
                </a:lnTo>
                <a:lnTo>
                  <a:pt x="396" y="52"/>
                </a:lnTo>
                <a:lnTo>
                  <a:pt x="400" y="54"/>
                </a:lnTo>
                <a:lnTo>
                  <a:pt x="403" y="56"/>
                </a:lnTo>
                <a:lnTo>
                  <a:pt x="406" y="54"/>
                </a:lnTo>
                <a:lnTo>
                  <a:pt x="407" y="52"/>
                </a:lnTo>
                <a:lnTo>
                  <a:pt x="409" y="50"/>
                </a:lnTo>
                <a:lnTo>
                  <a:pt x="410" y="48"/>
                </a:lnTo>
                <a:lnTo>
                  <a:pt x="413" y="46"/>
                </a:lnTo>
                <a:lnTo>
                  <a:pt x="414" y="45"/>
                </a:lnTo>
                <a:lnTo>
                  <a:pt x="417" y="43"/>
                </a:lnTo>
                <a:lnTo>
                  <a:pt x="418" y="41"/>
                </a:lnTo>
                <a:lnTo>
                  <a:pt x="429" y="42"/>
                </a:lnTo>
                <a:lnTo>
                  <a:pt x="439" y="43"/>
                </a:lnTo>
                <a:lnTo>
                  <a:pt x="445" y="46"/>
                </a:lnTo>
                <a:lnTo>
                  <a:pt x="450" y="48"/>
                </a:lnTo>
                <a:lnTo>
                  <a:pt x="456" y="52"/>
                </a:lnTo>
                <a:lnTo>
                  <a:pt x="463" y="56"/>
                </a:lnTo>
                <a:lnTo>
                  <a:pt x="472" y="61"/>
                </a:lnTo>
                <a:lnTo>
                  <a:pt x="483" y="67"/>
                </a:lnTo>
                <a:lnTo>
                  <a:pt x="490" y="64"/>
                </a:lnTo>
                <a:lnTo>
                  <a:pt x="497" y="63"/>
                </a:lnTo>
                <a:lnTo>
                  <a:pt x="504" y="60"/>
                </a:lnTo>
                <a:lnTo>
                  <a:pt x="511" y="60"/>
                </a:lnTo>
                <a:lnTo>
                  <a:pt x="522" y="59"/>
                </a:lnTo>
                <a:lnTo>
                  <a:pt x="537" y="59"/>
                </a:lnTo>
                <a:lnTo>
                  <a:pt x="558" y="59"/>
                </a:lnTo>
                <a:lnTo>
                  <a:pt x="585" y="59"/>
                </a:lnTo>
                <a:lnTo>
                  <a:pt x="593" y="64"/>
                </a:lnTo>
                <a:lnTo>
                  <a:pt x="604" y="68"/>
                </a:lnTo>
                <a:lnTo>
                  <a:pt x="616" y="71"/>
                </a:lnTo>
                <a:lnTo>
                  <a:pt x="632" y="74"/>
                </a:lnTo>
                <a:lnTo>
                  <a:pt x="647" y="75"/>
                </a:lnTo>
                <a:lnTo>
                  <a:pt x="663" y="77"/>
                </a:lnTo>
                <a:lnTo>
                  <a:pt x="679" y="78"/>
                </a:lnTo>
                <a:lnTo>
                  <a:pt x="694" y="79"/>
                </a:lnTo>
                <a:lnTo>
                  <a:pt x="694" y="77"/>
                </a:lnTo>
                <a:lnTo>
                  <a:pt x="695" y="74"/>
                </a:lnTo>
                <a:lnTo>
                  <a:pt x="695" y="71"/>
                </a:lnTo>
                <a:lnTo>
                  <a:pt x="697" y="68"/>
                </a:lnTo>
                <a:lnTo>
                  <a:pt x="698" y="66"/>
                </a:lnTo>
                <a:lnTo>
                  <a:pt x="699" y="63"/>
                </a:lnTo>
                <a:lnTo>
                  <a:pt x="699" y="61"/>
                </a:lnTo>
                <a:lnTo>
                  <a:pt x="701" y="59"/>
                </a:lnTo>
                <a:lnTo>
                  <a:pt x="705" y="59"/>
                </a:lnTo>
                <a:lnTo>
                  <a:pt x="708" y="59"/>
                </a:lnTo>
                <a:lnTo>
                  <a:pt x="712" y="60"/>
                </a:lnTo>
                <a:lnTo>
                  <a:pt x="715" y="60"/>
                </a:lnTo>
                <a:lnTo>
                  <a:pt x="719" y="60"/>
                </a:lnTo>
                <a:lnTo>
                  <a:pt x="723" y="61"/>
                </a:lnTo>
                <a:lnTo>
                  <a:pt x="726" y="61"/>
                </a:lnTo>
                <a:lnTo>
                  <a:pt x="730" y="61"/>
                </a:lnTo>
                <a:lnTo>
                  <a:pt x="731" y="67"/>
                </a:lnTo>
                <a:lnTo>
                  <a:pt x="733" y="70"/>
                </a:lnTo>
                <a:lnTo>
                  <a:pt x="734" y="74"/>
                </a:lnTo>
                <a:lnTo>
                  <a:pt x="736" y="79"/>
                </a:lnTo>
                <a:lnTo>
                  <a:pt x="736" y="85"/>
                </a:lnTo>
                <a:lnTo>
                  <a:pt x="736" y="93"/>
                </a:lnTo>
                <a:lnTo>
                  <a:pt x="736" y="104"/>
                </a:lnTo>
                <a:lnTo>
                  <a:pt x="736" y="120"/>
                </a:lnTo>
                <a:lnTo>
                  <a:pt x="731" y="124"/>
                </a:lnTo>
                <a:lnTo>
                  <a:pt x="729" y="131"/>
                </a:lnTo>
                <a:lnTo>
                  <a:pt x="727" y="138"/>
                </a:lnTo>
                <a:lnTo>
                  <a:pt x="726" y="144"/>
                </a:lnTo>
                <a:lnTo>
                  <a:pt x="727" y="161"/>
                </a:lnTo>
                <a:lnTo>
                  <a:pt x="731" y="179"/>
                </a:lnTo>
                <a:lnTo>
                  <a:pt x="736" y="197"/>
                </a:lnTo>
                <a:lnTo>
                  <a:pt x="741" y="218"/>
                </a:lnTo>
                <a:lnTo>
                  <a:pt x="744" y="239"/>
                </a:lnTo>
                <a:lnTo>
                  <a:pt x="745" y="258"/>
                </a:lnTo>
                <a:lnTo>
                  <a:pt x="733" y="258"/>
                </a:lnTo>
                <a:lnTo>
                  <a:pt x="723" y="258"/>
                </a:lnTo>
                <a:lnTo>
                  <a:pt x="716" y="257"/>
                </a:lnTo>
                <a:lnTo>
                  <a:pt x="709" y="255"/>
                </a:lnTo>
                <a:lnTo>
                  <a:pt x="702" y="254"/>
                </a:lnTo>
                <a:lnTo>
                  <a:pt x="697" y="253"/>
                </a:lnTo>
                <a:lnTo>
                  <a:pt x="690" y="251"/>
                </a:lnTo>
                <a:lnTo>
                  <a:pt x="681" y="251"/>
                </a:lnTo>
                <a:lnTo>
                  <a:pt x="681" y="254"/>
                </a:lnTo>
                <a:lnTo>
                  <a:pt x="681" y="255"/>
                </a:lnTo>
                <a:lnTo>
                  <a:pt x="681" y="259"/>
                </a:lnTo>
                <a:lnTo>
                  <a:pt x="681" y="262"/>
                </a:lnTo>
                <a:lnTo>
                  <a:pt x="681" y="265"/>
                </a:lnTo>
                <a:lnTo>
                  <a:pt x="681" y="268"/>
                </a:lnTo>
                <a:lnTo>
                  <a:pt x="681" y="271"/>
                </a:lnTo>
                <a:lnTo>
                  <a:pt x="681" y="273"/>
                </a:lnTo>
                <a:lnTo>
                  <a:pt x="679" y="275"/>
                </a:lnTo>
                <a:lnTo>
                  <a:pt x="675" y="275"/>
                </a:lnTo>
                <a:lnTo>
                  <a:pt x="672" y="275"/>
                </a:lnTo>
                <a:lnTo>
                  <a:pt x="668" y="276"/>
                </a:lnTo>
                <a:lnTo>
                  <a:pt x="665" y="276"/>
                </a:lnTo>
                <a:lnTo>
                  <a:pt x="662" y="277"/>
                </a:lnTo>
                <a:lnTo>
                  <a:pt x="658" y="279"/>
                </a:lnTo>
                <a:lnTo>
                  <a:pt x="655" y="279"/>
                </a:lnTo>
                <a:lnTo>
                  <a:pt x="654" y="289"/>
                </a:lnTo>
                <a:lnTo>
                  <a:pt x="652" y="300"/>
                </a:lnTo>
                <a:lnTo>
                  <a:pt x="652" y="309"/>
                </a:lnTo>
                <a:lnTo>
                  <a:pt x="651" y="319"/>
                </a:lnTo>
                <a:lnTo>
                  <a:pt x="650" y="329"/>
                </a:lnTo>
                <a:lnTo>
                  <a:pt x="650" y="338"/>
                </a:lnTo>
                <a:lnTo>
                  <a:pt x="648" y="349"/>
                </a:lnTo>
                <a:lnTo>
                  <a:pt x="647" y="359"/>
                </a:lnTo>
                <a:lnTo>
                  <a:pt x="641" y="361"/>
                </a:lnTo>
                <a:lnTo>
                  <a:pt x="636" y="361"/>
                </a:lnTo>
                <a:lnTo>
                  <a:pt x="630" y="362"/>
                </a:lnTo>
                <a:lnTo>
                  <a:pt x="625" y="363"/>
                </a:lnTo>
                <a:lnTo>
                  <a:pt x="619" y="363"/>
                </a:lnTo>
                <a:lnTo>
                  <a:pt x="615" y="365"/>
                </a:lnTo>
                <a:lnTo>
                  <a:pt x="609" y="366"/>
                </a:lnTo>
                <a:lnTo>
                  <a:pt x="604" y="367"/>
                </a:lnTo>
                <a:lnTo>
                  <a:pt x="601" y="377"/>
                </a:lnTo>
                <a:lnTo>
                  <a:pt x="600" y="387"/>
                </a:lnTo>
                <a:lnTo>
                  <a:pt x="598" y="397"/>
                </a:lnTo>
                <a:lnTo>
                  <a:pt x="597" y="406"/>
                </a:lnTo>
                <a:lnTo>
                  <a:pt x="598" y="417"/>
                </a:lnTo>
                <a:lnTo>
                  <a:pt x="600" y="428"/>
                </a:lnTo>
                <a:lnTo>
                  <a:pt x="604" y="439"/>
                </a:lnTo>
                <a:lnTo>
                  <a:pt x="609" y="453"/>
                </a:lnTo>
                <a:lnTo>
                  <a:pt x="607" y="463"/>
                </a:lnTo>
                <a:lnTo>
                  <a:pt x="604" y="471"/>
                </a:lnTo>
                <a:lnTo>
                  <a:pt x="601" y="478"/>
                </a:lnTo>
                <a:lnTo>
                  <a:pt x="598" y="485"/>
                </a:lnTo>
                <a:lnTo>
                  <a:pt x="594" y="493"/>
                </a:lnTo>
                <a:lnTo>
                  <a:pt x="591" y="500"/>
                </a:lnTo>
                <a:lnTo>
                  <a:pt x="587" y="510"/>
                </a:lnTo>
                <a:lnTo>
                  <a:pt x="585" y="520"/>
                </a:lnTo>
                <a:lnTo>
                  <a:pt x="587" y="520"/>
                </a:lnTo>
                <a:lnTo>
                  <a:pt x="589" y="520"/>
                </a:lnTo>
                <a:lnTo>
                  <a:pt x="591" y="520"/>
                </a:lnTo>
                <a:lnTo>
                  <a:pt x="593" y="520"/>
                </a:lnTo>
                <a:lnTo>
                  <a:pt x="596" y="520"/>
                </a:lnTo>
                <a:lnTo>
                  <a:pt x="597" y="520"/>
                </a:lnTo>
                <a:lnTo>
                  <a:pt x="600" y="520"/>
                </a:lnTo>
                <a:lnTo>
                  <a:pt x="601" y="520"/>
                </a:lnTo>
                <a:lnTo>
                  <a:pt x="601" y="527"/>
                </a:lnTo>
                <a:lnTo>
                  <a:pt x="600" y="534"/>
                </a:lnTo>
                <a:lnTo>
                  <a:pt x="600" y="541"/>
                </a:lnTo>
                <a:lnTo>
                  <a:pt x="598" y="547"/>
                </a:lnTo>
                <a:lnTo>
                  <a:pt x="597" y="556"/>
                </a:lnTo>
                <a:lnTo>
                  <a:pt x="597" y="563"/>
                </a:lnTo>
                <a:lnTo>
                  <a:pt x="597" y="570"/>
                </a:lnTo>
                <a:lnTo>
                  <a:pt x="596" y="577"/>
                </a:lnTo>
                <a:lnTo>
                  <a:pt x="582" y="585"/>
                </a:lnTo>
                <a:lnTo>
                  <a:pt x="568" y="592"/>
                </a:lnTo>
                <a:lnTo>
                  <a:pt x="553" y="597"/>
                </a:lnTo>
                <a:lnTo>
                  <a:pt x="539" y="601"/>
                </a:lnTo>
                <a:lnTo>
                  <a:pt x="510" y="607"/>
                </a:lnTo>
                <a:lnTo>
                  <a:pt x="482" y="611"/>
                </a:lnTo>
                <a:lnTo>
                  <a:pt x="456" y="613"/>
                </a:lnTo>
                <a:lnTo>
                  <a:pt x="434" y="613"/>
                </a:lnTo>
                <a:lnTo>
                  <a:pt x="414" y="613"/>
                </a:lnTo>
                <a:lnTo>
                  <a:pt x="402" y="614"/>
                </a:lnTo>
                <a:lnTo>
                  <a:pt x="388" y="615"/>
                </a:lnTo>
                <a:lnTo>
                  <a:pt x="374" y="617"/>
                </a:lnTo>
                <a:lnTo>
                  <a:pt x="360" y="618"/>
                </a:lnTo>
                <a:lnTo>
                  <a:pt x="346" y="619"/>
                </a:lnTo>
                <a:lnTo>
                  <a:pt x="332" y="621"/>
                </a:lnTo>
                <a:lnTo>
                  <a:pt x="319" y="622"/>
                </a:lnTo>
                <a:lnTo>
                  <a:pt x="306" y="624"/>
                </a:lnTo>
                <a:lnTo>
                  <a:pt x="292" y="625"/>
                </a:lnTo>
                <a:lnTo>
                  <a:pt x="283" y="642"/>
                </a:lnTo>
                <a:lnTo>
                  <a:pt x="274" y="654"/>
                </a:lnTo>
                <a:lnTo>
                  <a:pt x="266" y="664"/>
                </a:lnTo>
                <a:lnTo>
                  <a:pt x="258" y="672"/>
                </a:lnTo>
                <a:lnTo>
                  <a:pt x="251" y="680"/>
                </a:lnTo>
                <a:lnTo>
                  <a:pt x="242" y="687"/>
                </a:lnTo>
                <a:lnTo>
                  <a:pt x="235" y="696"/>
                </a:lnTo>
                <a:lnTo>
                  <a:pt x="227" y="705"/>
                </a:lnTo>
              </a:path>
            </a:pathLst>
          </a:custGeom>
          <a:solidFill>
            <a:schemeClr val="bg1">
              <a:lumMod val="8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15" name="Freeform 182"/>
          <p:cNvSpPr>
            <a:spLocks/>
          </p:cNvSpPr>
          <p:nvPr/>
        </p:nvSpPr>
        <p:spPr bwMode="auto">
          <a:xfrm rot="130686">
            <a:off x="12039390" y="3629655"/>
            <a:ext cx="70052" cy="48269"/>
          </a:xfrm>
          <a:custGeom>
            <a:avLst/>
            <a:gdLst>
              <a:gd name="T0" fmla="*/ 0 w 92"/>
              <a:gd name="T1" fmla="*/ 0 h 47"/>
              <a:gd name="T2" fmla="*/ 0 w 92"/>
              <a:gd name="T3" fmla="*/ 0 h 47"/>
              <a:gd name="T4" fmla="*/ 0 w 92"/>
              <a:gd name="T5" fmla="*/ 0 h 47"/>
              <a:gd name="T6" fmla="*/ 0 w 92"/>
              <a:gd name="T7" fmla="*/ 0 h 47"/>
              <a:gd name="T8" fmla="*/ 0 w 92"/>
              <a:gd name="T9" fmla="*/ 0 h 47"/>
              <a:gd name="T10" fmla="*/ 0 w 92"/>
              <a:gd name="T11" fmla="*/ 0 h 47"/>
              <a:gd name="T12" fmla="*/ 0 w 92"/>
              <a:gd name="T13" fmla="*/ 0 h 47"/>
              <a:gd name="T14" fmla="*/ 0 w 92"/>
              <a:gd name="T15" fmla="*/ 0 h 47"/>
              <a:gd name="T16" fmla="*/ 0 w 92"/>
              <a:gd name="T17" fmla="*/ 0 h 47"/>
              <a:gd name="T18" fmla="*/ 0 w 92"/>
              <a:gd name="T19" fmla="*/ 0 h 47"/>
              <a:gd name="T20" fmla="*/ 0 w 92"/>
              <a:gd name="T21" fmla="*/ 0 h 47"/>
              <a:gd name="T22" fmla="*/ 0 w 92"/>
              <a:gd name="T23" fmla="*/ 0 h 47"/>
              <a:gd name="T24" fmla="*/ 0 w 92"/>
              <a:gd name="T25" fmla="*/ 0 h 47"/>
              <a:gd name="T26" fmla="*/ 0 w 92"/>
              <a:gd name="T27" fmla="*/ 0 h 47"/>
              <a:gd name="T28" fmla="*/ 0 w 92"/>
              <a:gd name="T29" fmla="*/ 0 h 47"/>
              <a:gd name="T30" fmla="*/ 0 w 92"/>
              <a:gd name="T31" fmla="*/ 0 h 47"/>
              <a:gd name="T32" fmla="*/ 1 w 92"/>
              <a:gd name="T33" fmla="*/ 0 h 47"/>
              <a:gd name="T34" fmla="*/ 1 w 92"/>
              <a:gd name="T35" fmla="*/ 0 h 47"/>
              <a:gd name="T36" fmla="*/ 1 w 92"/>
              <a:gd name="T37" fmla="*/ 0 h 47"/>
              <a:gd name="T38" fmla="*/ 1 w 92"/>
              <a:gd name="T39" fmla="*/ 0 h 47"/>
              <a:gd name="T40" fmla="*/ 1 w 92"/>
              <a:gd name="T41" fmla="*/ 0 h 47"/>
              <a:gd name="T42" fmla="*/ 1 w 92"/>
              <a:gd name="T43" fmla="*/ 0 h 47"/>
              <a:gd name="T44" fmla="*/ 1 w 92"/>
              <a:gd name="T45" fmla="*/ 0 h 47"/>
              <a:gd name="T46" fmla="*/ 1 w 92"/>
              <a:gd name="T47" fmla="*/ 0 h 47"/>
              <a:gd name="T48" fmla="*/ 1 w 92"/>
              <a:gd name="T49" fmla="*/ 0 h 47"/>
              <a:gd name="T50" fmla="*/ 0 w 92"/>
              <a:gd name="T51" fmla="*/ 0 h 47"/>
              <a:gd name="T52" fmla="*/ 0 w 92"/>
              <a:gd name="T53" fmla="*/ 0 h 47"/>
              <a:gd name="T54" fmla="*/ 0 w 92"/>
              <a:gd name="T55" fmla="*/ 0 h 47"/>
              <a:gd name="T56" fmla="*/ 0 w 92"/>
              <a:gd name="T57" fmla="*/ 0 h 47"/>
              <a:gd name="T58" fmla="*/ 0 w 92"/>
              <a:gd name="T59" fmla="*/ 0 h 47"/>
              <a:gd name="T60" fmla="*/ 0 w 92"/>
              <a:gd name="T61" fmla="*/ 0 h 47"/>
              <a:gd name="T62" fmla="*/ 0 w 92"/>
              <a:gd name="T63" fmla="*/ 0 h 47"/>
              <a:gd name="T64" fmla="*/ 0 w 92"/>
              <a:gd name="T65" fmla="*/ 0 h 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47"/>
              <a:gd name="T101" fmla="*/ 92 w 92"/>
              <a:gd name="T102" fmla="*/ 47 h 4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47">
                <a:moveTo>
                  <a:pt x="0" y="46"/>
                </a:moveTo>
                <a:lnTo>
                  <a:pt x="1" y="42"/>
                </a:lnTo>
                <a:lnTo>
                  <a:pt x="1" y="36"/>
                </a:lnTo>
                <a:lnTo>
                  <a:pt x="2" y="30"/>
                </a:lnTo>
                <a:lnTo>
                  <a:pt x="4" y="26"/>
                </a:lnTo>
                <a:lnTo>
                  <a:pt x="5" y="21"/>
                </a:lnTo>
                <a:lnTo>
                  <a:pt x="5" y="15"/>
                </a:lnTo>
                <a:lnTo>
                  <a:pt x="7" y="11"/>
                </a:lnTo>
                <a:lnTo>
                  <a:pt x="8" y="6"/>
                </a:lnTo>
                <a:lnTo>
                  <a:pt x="18" y="6"/>
                </a:lnTo>
                <a:lnTo>
                  <a:pt x="29" y="4"/>
                </a:lnTo>
                <a:lnTo>
                  <a:pt x="39" y="4"/>
                </a:lnTo>
                <a:lnTo>
                  <a:pt x="50" y="3"/>
                </a:lnTo>
                <a:lnTo>
                  <a:pt x="59" y="1"/>
                </a:lnTo>
                <a:lnTo>
                  <a:pt x="70" y="1"/>
                </a:lnTo>
                <a:lnTo>
                  <a:pt x="81" y="1"/>
                </a:lnTo>
                <a:lnTo>
                  <a:pt x="91" y="0"/>
                </a:lnTo>
                <a:lnTo>
                  <a:pt x="91" y="6"/>
                </a:lnTo>
                <a:lnTo>
                  <a:pt x="91" y="11"/>
                </a:lnTo>
                <a:lnTo>
                  <a:pt x="90" y="15"/>
                </a:lnTo>
                <a:lnTo>
                  <a:pt x="90" y="21"/>
                </a:lnTo>
                <a:lnTo>
                  <a:pt x="90" y="26"/>
                </a:lnTo>
                <a:lnTo>
                  <a:pt x="88" y="32"/>
                </a:lnTo>
                <a:lnTo>
                  <a:pt x="88" y="37"/>
                </a:lnTo>
                <a:lnTo>
                  <a:pt x="88" y="43"/>
                </a:lnTo>
                <a:lnTo>
                  <a:pt x="77" y="43"/>
                </a:lnTo>
                <a:lnTo>
                  <a:pt x="66" y="43"/>
                </a:lnTo>
                <a:lnTo>
                  <a:pt x="55" y="44"/>
                </a:lnTo>
                <a:lnTo>
                  <a:pt x="44" y="44"/>
                </a:lnTo>
                <a:lnTo>
                  <a:pt x="33" y="44"/>
                </a:lnTo>
                <a:lnTo>
                  <a:pt x="22" y="46"/>
                </a:lnTo>
                <a:lnTo>
                  <a:pt x="11" y="46"/>
                </a:lnTo>
                <a:lnTo>
                  <a:pt x="0" y="46"/>
                </a:lnTo>
              </a:path>
            </a:pathLst>
          </a:custGeom>
          <a:solidFill>
            <a:schemeClr val="bg1">
              <a:lumMod val="8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F9A90B5F-CB3E-4CFC-9181-ED787FD93AAC}"/>
              </a:ext>
            </a:extLst>
          </p:cNvPr>
          <p:cNvGrpSpPr/>
          <p:nvPr/>
        </p:nvGrpSpPr>
        <p:grpSpPr>
          <a:xfrm>
            <a:off x="12051066" y="2340187"/>
            <a:ext cx="1193810" cy="1692857"/>
            <a:chOff x="12051066" y="2340187"/>
            <a:chExt cx="1193810" cy="1692857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C9A9B44D-9AED-4117-8DCB-6E368C899E9B}"/>
                </a:ext>
              </a:extLst>
            </p:cNvPr>
            <p:cNvGrpSpPr/>
            <p:nvPr/>
          </p:nvGrpSpPr>
          <p:grpSpPr>
            <a:xfrm>
              <a:off x="12197008" y="2512576"/>
              <a:ext cx="1047868" cy="1520468"/>
              <a:chOff x="12197008" y="2512576"/>
              <a:chExt cx="1047868" cy="1520468"/>
            </a:xfrm>
          </p:grpSpPr>
          <p:sp>
            <p:nvSpPr>
              <p:cNvPr id="117" name="Freeform 184"/>
              <p:cNvSpPr>
                <a:spLocks/>
              </p:cNvSpPr>
              <p:nvPr/>
            </p:nvSpPr>
            <p:spPr bwMode="auto">
              <a:xfrm rot="122860">
                <a:off x="12923802" y="2740129"/>
                <a:ext cx="306479" cy="199971"/>
              </a:xfrm>
              <a:custGeom>
                <a:avLst/>
                <a:gdLst>
                  <a:gd name="T0" fmla="*/ 1 w 370"/>
                  <a:gd name="T1" fmla="*/ 2 h 193"/>
                  <a:gd name="T2" fmla="*/ 1 w 370"/>
                  <a:gd name="T3" fmla="*/ 2 h 193"/>
                  <a:gd name="T4" fmla="*/ 1 w 370"/>
                  <a:gd name="T5" fmla="*/ 2 h 193"/>
                  <a:gd name="T6" fmla="*/ 1 w 370"/>
                  <a:gd name="T7" fmla="*/ 2 h 193"/>
                  <a:gd name="T8" fmla="*/ 1 w 370"/>
                  <a:gd name="T9" fmla="*/ 2 h 193"/>
                  <a:gd name="T10" fmla="*/ 1 w 370"/>
                  <a:gd name="T11" fmla="*/ 1 h 193"/>
                  <a:gd name="T12" fmla="*/ 1 w 370"/>
                  <a:gd name="T13" fmla="*/ 1 h 193"/>
                  <a:gd name="T14" fmla="*/ 1 w 370"/>
                  <a:gd name="T15" fmla="*/ 1 h 193"/>
                  <a:gd name="T16" fmla="*/ 1 w 370"/>
                  <a:gd name="T17" fmla="*/ 1 h 193"/>
                  <a:gd name="T18" fmla="*/ 1 w 370"/>
                  <a:gd name="T19" fmla="*/ 1 h 193"/>
                  <a:gd name="T20" fmla="*/ 0 w 370"/>
                  <a:gd name="T21" fmla="*/ 1 h 193"/>
                  <a:gd name="T22" fmla="*/ 0 w 370"/>
                  <a:gd name="T23" fmla="*/ 1 h 193"/>
                  <a:gd name="T24" fmla="*/ 0 w 370"/>
                  <a:gd name="T25" fmla="*/ 1 h 193"/>
                  <a:gd name="T26" fmla="*/ 0 w 370"/>
                  <a:gd name="T27" fmla="*/ 1 h 193"/>
                  <a:gd name="T28" fmla="*/ 0 w 370"/>
                  <a:gd name="T29" fmla="*/ 1 h 193"/>
                  <a:gd name="T30" fmla="*/ 0 w 370"/>
                  <a:gd name="T31" fmla="*/ 1 h 193"/>
                  <a:gd name="T32" fmla="*/ 0 w 370"/>
                  <a:gd name="T33" fmla="*/ 1 h 193"/>
                  <a:gd name="T34" fmla="*/ 0 w 370"/>
                  <a:gd name="T35" fmla="*/ 1 h 193"/>
                  <a:gd name="T36" fmla="*/ 0 w 370"/>
                  <a:gd name="T37" fmla="*/ 1 h 193"/>
                  <a:gd name="T38" fmla="*/ 1 w 370"/>
                  <a:gd name="T39" fmla="*/ 1 h 193"/>
                  <a:gd name="T40" fmla="*/ 1 w 370"/>
                  <a:gd name="T41" fmla="*/ 0 h 193"/>
                  <a:gd name="T42" fmla="*/ 1 w 370"/>
                  <a:gd name="T43" fmla="*/ 0 h 193"/>
                  <a:gd name="T44" fmla="*/ 1 w 370"/>
                  <a:gd name="T45" fmla="*/ 0 h 193"/>
                  <a:gd name="T46" fmla="*/ 1 w 370"/>
                  <a:gd name="T47" fmla="*/ 0 h 193"/>
                  <a:gd name="T48" fmla="*/ 1 w 370"/>
                  <a:gd name="T49" fmla="*/ 0 h 193"/>
                  <a:gd name="T50" fmla="*/ 1 w 370"/>
                  <a:gd name="T51" fmla="*/ 0 h 193"/>
                  <a:gd name="T52" fmla="*/ 2 w 370"/>
                  <a:gd name="T53" fmla="*/ 0 h 193"/>
                  <a:gd name="T54" fmla="*/ 2 w 370"/>
                  <a:gd name="T55" fmla="*/ 0 h 193"/>
                  <a:gd name="T56" fmla="*/ 2 w 370"/>
                  <a:gd name="T57" fmla="*/ 0 h 193"/>
                  <a:gd name="T58" fmla="*/ 2 w 370"/>
                  <a:gd name="T59" fmla="*/ 0 h 193"/>
                  <a:gd name="T60" fmla="*/ 2 w 370"/>
                  <a:gd name="T61" fmla="*/ 1 h 193"/>
                  <a:gd name="T62" fmla="*/ 2 w 370"/>
                  <a:gd name="T63" fmla="*/ 1 h 193"/>
                  <a:gd name="T64" fmla="*/ 2 w 370"/>
                  <a:gd name="T65" fmla="*/ 2 h 193"/>
                  <a:gd name="T66" fmla="*/ 2 w 370"/>
                  <a:gd name="T67" fmla="*/ 1 h 193"/>
                  <a:gd name="T68" fmla="*/ 2 w 370"/>
                  <a:gd name="T69" fmla="*/ 1 h 193"/>
                  <a:gd name="T70" fmla="*/ 2 w 370"/>
                  <a:gd name="T71" fmla="*/ 1 h 193"/>
                  <a:gd name="T72" fmla="*/ 1 w 370"/>
                  <a:gd name="T73" fmla="*/ 1 h 193"/>
                  <a:gd name="T74" fmla="*/ 1 w 370"/>
                  <a:gd name="T75" fmla="*/ 1 h 193"/>
                  <a:gd name="T76" fmla="*/ 1 w 370"/>
                  <a:gd name="T77" fmla="*/ 2 h 193"/>
                  <a:gd name="T78" fmla="*/ 1 w 370"/>
                  <a:gd name="T79" fmla="*/ 2 h 193"/>
                  <a:gd name="T80" fmla="*/ 1 w 370"/>
                  <a:gd name="T81" fmla="*/ 2 h 193"/>
                  <a:gd name="T82" fmla="*/ 1 w 370"/>
                  <a:gd name="T83" fmla="*/ 2 h 193"/>
                  <a:gd name="T84" fmla="*/ 1 w 370"/>
                  <a:gd name="T85" fmla="*/ 2 h 193"/>
                  <a:gd name="T86" fmla="*/ 1 w 370"/>
                  <a:gd name="T87" fmla="*/ 2 h 1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0"/>
                  <a:gd name="T133" fmla="*/ 0 h 193"/>
                  <a:gd name="T134" fmla="*/ 370 w 370"/>
                  <a:gd name="T135" fmla="*/ 193 h 19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0" h="193">
                    <a:moveTo>
                      <a:pt x="191" y="189"/>
                    </a:moveTo>
                    <a:lnTo>
                      <a:pt x="183" y="188"/>
                    </a:lnTo>
                    <a:lnTo>
                      <a:pt x="175" y="187"/>
                    </a:lnTo>
                    <a:lnTo>
                      <a:pt x="166" y="184"/>
                    </a:lnTo>
                    <a:lnTo>
                      <a:pt x="157" y="182"/>
                    </a:lnTo>
                    <a:lnTo>
                      <a:pt x="148" y="181"/>
                    </a:lnTo>
                    <a:lnTo>
                      <a:pt x="140" y="180"/>
                    </a:lnTo>
                    <a:lnTo>
                      <a:pt x="132" y="177"/>
                    </a:lnTo>
                    <a:lnTo>
                      <a:pt x="123" y="176"/>
                    </a:lnTo>
                    <a:lnTo>
                      <a:pt x="126" y="166"/>
                    </a:lnTo>
                    <a:lnTo>
                      <a:pt x="129" y="156"/>
                    </a:lnTo>
                    <a:lnTo>
                      <a:pt x="133" y="148"/>
                    </a:lnTo>
                    <a:lnTo>
                      <a:pt x="136" y="140"/>
                    </a:lnTo>
                    <a:lnTo>
                      <a:pt x="139" y="131"/>
                    </a:lnTo>
                    <a:lnTo>
                      <a:pt x="141" y="123"/>
                    </a:lnTo>
                    <a:lnTo>
                      <a:pt x="144" y="115"/>
                    </a:lnTo>
                    <a:lnTo>
                      <a:pt x="146" y="106"/>
                    </a:lnTo>
                    <a:lnTo>
                      <a:pt x="126" y="110"/>
                    </a:lnTo>
                    <a:lnTo>
                      <a:pt x="107" y="117"/>
                    </a:lnTo>
                    <a:lnTo>
                      <a:pt x="89" y="124"/>
                    </a:lnTo>
                    <a:lnTo>
                      <a:pt x="72" y="131"/>
                    </a:lnTo>
                    <a:lnTo>
                      <a:pt x="55" y="138"/>
                    </a:lnTo>
                    <a:lnTo>
                      <a:pt x="39" y="144"/>
                    </a:lnTo>
                    <a:lnTo>
                      <a:pt x="19" y="149"/>
                    </a:lnTo>
                    <a:lnTo>
                      <a:pt x="0" y="151"/>
                    </a:lnTo>
                    <a:lnTo>
                      <a:pt x="1" y="146"/>
                    </a:lnTo>
                    <a:lnTo>
                      <a:pt x="4" y="141"/>
                    </a:lnTo>
                    <a:lnTo>
                      <a:pt x="6" y="134"/>
                    </a:lnTo>
                    <a:lnTo>
                      <a:pt x="8" y="128"/>
                    </a:lnTo>
                    <a:lnTo>
                      <a:pt x="11" y="122"/>
                    </a:lnTo>
                    <a:lnTo>
                      <a:pt x="13" y="116"/>
                    </a:lnTo>
                    <a:lnTo>
                      <a:pt x="15" y="110"/>
                    </a:lnTo>
                    <a:lnTo>
                      <a:pt x="17" y="105"/>
                    </a:lnTo>
                    <a:lnTo>
                      <a:pt x="25" y="102"/>
                    </a:lnTo>
                    <a:lnTo>
                      <a:pt x="32" y="99"/>
                    </a:lnTo>
                    <a:lnTo>
                      <a:pt x="39" y="95"/>
                    </a:lnTo>
                    <a:lnTo>
                      <a:pt x="44" y="91"/>
                    </a:lnTo>
                    <a:lnTo>
                      <a:pt x="55" y="81"/>
                    </a:lnTo>
                    <a:lnTo>
                      <a:pt x="64" y="72"/>
                    </a:lnTo>
                    <a:lnTo>
                      <a:pt x="78" y="50"/>
                    </a:lnTo>
                    <a:lnTo>
                      <a:pt x="90" y="27"/>
                    </a:lnTo>
                    <a:lnTo>
                      <a:pt x="97" y="18"/>
                    </a:lnTo>
                    <a:lnTo>
                      <a:pt x="105" y="11"/>
                    </a:lnTo>
                    <a:lnTo>
                      <a:pt x="109" y="7"/>
                    </a:lnTo>
                    <a:lnTo>
                      <a:pt x="114" y="4"/>
                    </a:lnTo>
                    <a:lnTo>
                      <a:pt x="119" y="2"/>
                    </a:lnTo>
                    <a:lnTo>
                      <a:pt x="126" y="1"/>
                    </a:lnTo>
                    <a:lnTo>
                      <a:pt x="133" y="0"/>
                    </a:lnTo>
                    <a:lnTo>
                      <a:pt x="140" y="0"/>
                    </a:lnTo>
                    <a:lnTo>
                      <a:pt x="148" y="0"/>
                    </a:lnTo>
                    <a:lnTo>
                      <a:pt x="158" y="2"/>
                    </a:lnTo>
                    <a:lnTo>
                      <a:pt x="179" y="8"/>
                    </a:lnTo>
                    <a:lnTo>
                      <a:pt x="204" y="18"/>
                    </a:lnTo>
                    <a:lnTo>
                      <a:pt x="247" y="20"/>
                    </a:lnTo>
                    <a:lnTo>
                      <a:pt x="281" y="25"/>
                    </a:lnTo>
                    <a:lnTo>
                      <a:pt x="295" y="26"/>
                    </a:lnTo>
                    <a:lnTo>
                      <a:pt x="308" y="29"/>
                    </a:lnTo>
                    <a:lnTo>
                      <a:pt x="317" y="33"/>
                    </a:lnTo>
                    <a:lnTo>
                      <a:pt x="326" y="38"/>
                    </a:lnTo>
                    <a:lnTo>
                      <a:pt x="334" y="45"/>
                    </a:lnTo>
                    <a:lnTo>
                      <a:pt x="339" y="55"/>
                    </a:lnTo>
                    <a:lnTo>
                      <a:pt x="346" y="66"/>
                    </a:lnTo>
                    <a:lnTo>
                      <a:pt x="351" y="79"/>
                    </a:lnTo>
                    <a:lnTo>
                      <a:pt x="360" y="115"/>
                    </a:lnTo>
                    <a:lnTo>
                      <a:pt x="369" y="164"/>
                    </a:lnTo>
                    <a:lnTo>
                      <a:pt x="351" y="163"/>
                    </a:lnTo>
                    <a:lnTo>
                      <a:pt x="333" y="160"/>
                    </a:lnTo>
                    <a:lnTo>
                      <a:pt x="315" y="156"/>
                    </a:lnTo>
                    <a:lnTo>
                      <a:pt x="298" y="153"/>
                    </a:lnTo>
                    <a:lnTo>
                      <a:pt x="281" y="149"/>
                    </a:lnTo>
                    <a:lnTo>
                      <a:pt x="266" y="146"/>
                    </a:lnTo>
                    <a:lnTo>
                      <a:pt x="251" y="144"/>
                    </a:lnTo>
                    <a:lnTo>
                      <a:pt x="237" y="144"/>
                    </a:lnTo>
                    <a:lnTo>
                      <a:pt x="234" y="146"/>
                    </a:lnTo>
                    <a:lnTo>
                      <a:pt x="231" y="149"/>
                    </a:lnTo>
                    <a:lnTo>
                      <a:pt x="229" y="152"/>
                    </a:lnTo>
                    <a:lnTo>
                      <a:pt x="226" y="156"/>
                    </a:lnTo>
                    <a:lnTo>
                      <a:pt x="223" y="162"/>
                    </a:lnTo>
                    <a:lnTo>
                      <a:pt x="220" y="170"/>
                    </a:lnTo>
                    <a:lnTo>
                      <a:pt x="218" y="180"/>
                    </a:lnTo>
                    <a:lnTo>
                      <a:pt x="215" y="192"/>
                    </a:lnTo>
                    <a:lnTo>
                      <a:pt x="212" y="192"/>
                    </a:lnTo>
                    <a:lnTo>
                      <a:pt x="208" y="192"/>
                    </a:lnTo>
                    <a:lnTo>
                      <a:pt x="205" y="192"/>
                    </a:lnTo>
                    <a:lnTo>
                      <a:pt x="202" y="191"/>
                    </a:lnTo>
                    <a:lnTo>
                      <a:pt x="200" y="191"/>
                    </a:lnTo>
                    <a:lnTo>
                      <a:pt x="197" y="191"/>
                    </a:lnTo>
                    <a:lnTo>
                      <a:pt x="194" y="189"/>
                    </a:lnTo>
                    <a:lnTo>
                      <a:pt x="191" y="189"/>
                    </a:lnTo>
                  </a:path>
                </a:pathLst>
              </a:custGeom>
              <a:solidFill>
                <a:srgbClr val="A7AEF8"/>
              </a:solidFill>
              <a:ln w="254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pt-BR" sz="900"/>
              </a:p>
            </p:txBody>
          </p: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6D08F35C-942C-4137-89B8-9F89499F2B04}"/>
                  </a:ext>
                </a:extLst>
              </p:cNvPr>
              <p:cNvGrpSpPr/>
              <p:nvPr/>
            </p:nvGrpSpPr>
            <p:grpSpPr>
              <a:xfrm>
                <a:off x="12197008" y="2512576"/>
                <a:ext cx="1047868" cy="1520468"/>
                <a:chOff x="12197008" y="2512576"/>
                <a:chExt cx="1047868" cy="1520468"/>
              </a:xfrm>
            </p:grpSpPr>
            <p:sp>
              <p:nvSpPr>
                <p:cNvPr id="108" name="Freeform 175"/>
                <p:cNvSpPr>
                  <a:spLocks/>
                </p:cNvSpPr>
                <p:nvPr/>
              </p:nvSpPr>
              <p:spPr bwMode="auto">
                <a:xfrm rot="126822">
                  <a:off x="12935478" y="3198683"/>
                  <a:ext cx="143024" cy="210314"/>
                </a:xfrm>
                <a:custGeom>
                  <a:avLst/>
                  <a:gdLst>
                    <a:gd name="T0" fmla="*/ 0 w 178"/>
                    <a:gd name="T1" fmla="*/ 1 h 207"/>
                    <a:gd name="T2" fmla="*/ 0 w 178"/>
                    <a:gd name="T3" fmla="*/ 1 h 207"/>
                    <a:gd name="T4" fmla="*/ 0 w 178"/>
                    <a:gd name="T5" fmla="*/ 1 h 207"/>
                    <a:gd name="T6" fmla="*/ 0 w 178"/>
                    <a:gd name="T7" fmla="*/ 1 h 207"/>
                    <a:gd name="T8" fmla="*/ 0 w 178"/>
                    <a:gd name="T9" fmla="*/ 1 h 207"/>
                    <a:gd name="T10" fmla="*/ 0 w 178"/>
                    <a:gd name="T11" fmla="*/ 1 h 207"/>
                    <a:gd name="T12" fmla="*/ 0 w 178"/>
                    <a:gd name="T13" fmla="*/ 1 h 207"/>
                    <a:gd name="T14" fmla="*/ 0 w 178"/>
                    <a:gd name="T15" fmla="*/ 1 h 207"/>
                    <a:gd name="T16" fmla="*/ 0 w 178"/>
                    <a:gd name="T17" fmla="*/ 1 h 207"/>
                    <a:gd name="T18" fmla="*/ 0 w 178"/>
                    <a:gd name="T19" fmla="*/ 1 h 207"/>
                    <a:gd name="T20" fmla="*/ 0 w 178"/>
                    <a:gd name="T21" fmla="*/ 1 h 207"/>
                    <a:gd name="T22" fmla="*/ 0 w 178"/>
                    <a:gd name="T23" fmla="*/ 1 h 207"/>
                    <a:gd name="T24" fmla="*/ 0 w 178"/>
                    <a:gd name="T25" fmla="*/ 1 h 207"/>
                    <a:gd name="T26" fmla="*/ 0 w 178"/>
                    <a:gd name="T27" fmla="*/ 1 h 207"/>
                    <a:gd name="T28" fmla="*/ 0 w 178"/>
                    <a:gd name="T29" fmla="*/ 1 h 207"/>
                    <a:gd name="T30" fmla="*/ 0 w 178"/>
                    <a:gd name="T31" fmla="*/ 1 h 207"/>
                    <a:gd name="T32" fmla="*/ 0 w 178"/>
                    <a:gd name="T33" fmla="*/ 1 h 207"/>
                    <a:gd name="T34" fmla="*/ 0 w 178"/>
                    <a:gd name="T35" fmla="*/ 1 h 207"/>
                    <a:gd name="T36" fmla="*/ 0 w 178"/>
                    <a:gd name="T37" fmla="*/ 1 h 207"/>
                    <a:gd name="T38" fmla="*/ 0 w 178"/>
                    <a:gd name="T39" fmla="*/ 1 h 207"/>
                    <a:gd name="T40" fmla="*/ 0 w 178"/>
                    <a:gd name="T41" fmla="*/ 0 h 207"/>
                    <a:gd name="T42" fmla="*/ 0 w 178"/>
                    <a:gd name="T43" fmla="*/ 0 h 207"/>
                    <a:gd name="T44" fmla="*/ 0 w 178"/>
                    <a:gd name="T45" fmla="*/ 0 h 207"/>
                    <a:gd name="T46" fmla="*/ 0 w 178"/>
                    <a:gd name="T47" fmla="*/ 0 h 207"/>
                    <a:gd name="T48" fmla="*/ 0 w 178"/>
                    <a:gd name="T49" fmla="*/ 0 h 207"/>
                    <a:gd name="T50" fmla="*/ 0 w 178"/>
                    <a:gd name="T51" fmla="*/ 0 h 207"/>
                    <a:gd name="T52" fmla="*/ 0 w 178"/>
                    <a:gd name="T53" fmla="*/ 0 h 207"/>
                    <a:gd name="T54" fmla="*/ 1 w 178"/>
                    <a:gd name="T55" fmla="*/ 0 h 207"/>
                    <a:gd name="T56" fmla="*/ 1 w 178"/>
                    <a:gd name="T57" fmla="*/ 0 h 207"/>
                    <a:gd name="T58" fmla="*/ 1 w 178"/>
                    <a:gd name="T59" fmla="*/ 0 h 207"/>
                    <a:gd name="T60" fmla="*/ 1 w 178"/>
                    <a:gd name="T61" fmla="*/ 1 h 207"/>
                    <a:gd name="T62" fmla="*/ 1 w 178"/>
                    <a:gd name="T63" fmla="*/ 1 h 207"/>
                    <a:gd name="T64" fmla="*/ 1 w 178"/>
                    <a:gd name="T65" fmla="*/ 1 h 207"/>
                    <a:gd name="T66" fmla="*/ 1 w 178"/>
                    <a:gd name="T67" fmla="*/ 1 h 207"/>
                    <a:gd name="T68" fmla="*/ 1 w 178"/>
                    <a:gd name="T69" fmla="*/ 1 h 207"/>
                    <a:gd name="T70" fmla="*/ 1 w 178"/>
                    <a:gd name="T71" fmla="*/ 1 h 207"/>
                    <a:gd name="T72" fmla="*/ 1 w 178"/>
                    <a:gd name="T73" fmla="*/ 1 h 207"/>
                    <a:gd name="T74" fmla="*/ 1 w 178"/>
                    <a:gd name="T75" fmla="*/ 1 h 207"/>
                    <a:gd name="T76" fmla="*/ 1 w 178"/>
                    <a:gd name="T77" fmla="*/ 1 h 207"/>
                    <a:gd name="T78" fmla="*/ 1 w 178"/>
                    <a:gd name="T79" fmla="*/ 1 h 207"/>
                    <a:gd name="T80" fmla="*/ 1 w 178"/>
                    <a:gd name="T81" fmla="*/ 1 h 207"/>
                    <a:gd name="T82" fmla="*/ 1 w 178"/>
                    <a:gd name="T83" fmla="*/ 1 h 207"/>
                    <a:gd name="T84" fmla="*/ 1 w 178"/>
                    <a:gd name="T85" fmla="*/ 1 h 207"/>
                    <a:gd name="T86" fmla="*/ 1 w 178"/>
                    <a:gd name="T87" fmla="*/ 1 h 207"/>
                    <a:gd name="T88" fmla="*/ 0 w 178"/>
                    <a:gd name="T89" fmla="*/ 1 h 207"/>
                    <a:gd name="T90" fmla="*/ 0 w 178"/>
                    <a:gd name="T91" fmla="*/ 1 h 207"/>
                    <a:gd name="T92" fmla="*/ 0 w 178"/>
                    <a:gd name="T93" fmla="*/ 1 h 207"/>
                    <a:gd name="T94" fmla="*/ 0 w 178"/>
                    <a:gd name="T95" fmla="*/ 1 h 207"/>
                    <a:gd name="T96" fmla="*/ 0 w 178"/>
                    <a:gd name="T97" fmla="*/ 1 h 207"/>
                    <a:gd name="T98" fmla="*/ 0 w 178"/>
                    <a:gd name="T99" fmla="*/ 1 h 207"/>
                    <a:gd name="T100" fmla="*/ 0 w 178"/>
                    <a:gd name="T101" fmla="*/ 1 h 20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78"/>
                    <a:gd name="T154" fmla="*/ 0 h 207"/>
                    <a:gd name="T155" fmla="*/ 178 w 178"/>
                    <a:gd name="T156" fmla="*/ 207 h 20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78" h="207">
                      <a:moveTo>
                        <a:pt x="32" y="199"/>
                      </a:moveTo>
                      <a:lnTo>
                        <a:pt x="22" y="191"/>
                      </a:lnTo>
                      <a:lnTo>
                        <a:pt x="14" y="183"/>
                      </a:lnTo>
                      <a:lnTo>
                        <a:pt x="8" y="173"/>
                      </a:lnTo>
                      <a:lnTo>
                        <a:pt x="4" y="163"/>
                      </a:lnTo>
                      <a:lnTo>
                        <a:pt x="3" y="154"/>
                      </a:lnTo>
                      <a:lnTo>
                        <a:pt x="1" y="142"/>
                      </a:lnTo>
                      <a:lnTo>
                        <a:pt x="0" y="133"/>
                      </a:lnTo>
                      <a:lnTo>
                        <a:pt x="0" y="124"/>
                      </a:lnTo>
                      <a:lnTo>
                        <a:pt x="4" y="123"/>
                      </a:lnTo>
                      <a:lnTo>
                        <a:pt x="7" y="122"/>
                      </a:lnTo>
                      <a:lnTo>
                        <a:pt x="11" y="120"/>
                      </a:lnTo>
                      <a:lnTo>
                        <a:pt x="14" y="120"/>
                      </a:lnTo>
                      <a:lnTo>
                        <a:pt x="18" y="119"/>
                      </a:lnTo>
                      <a:lnTo>
                        <a:pt x="21" y="118"/>
                      </a:lnTo>
                      <a:lnTo>
                        <a:pt x="25" y="118"/>
                      </a:lnTo>
                      <a:lnTo>
                        <a:pt x="29" y="116"/>
                      </a:lnTo>
                      <a:lnTo>
                        <a:pt x="32" y="98"/>
                      </a:lnTo>
                      <a:lnTo>
                        <a:pt x="33" y="83"/>
                      </a:lnTo>
                      <a:lnTo>
                        <a:pt x="32" y="68"/>
                      </a:lnTo>
                      <a:lnTo>
                        <a:pt x="29" y="54"/>
                      </a:lnTo>
                      <a:lnTo>
                        <a:pt x="26" y="41"/>
                      </a:lnTo>
                      <a:lnTo>
                        <a:pt x="23" y="28"/>
                      </a:lnTo>
                      <a:lnTo>
                        <a:pt x="21" y="14"/>
                      </a:lnTo>
                      <a:lnTo>
                        <a:pt x="19" y="0"/>
                      </a:lnTo>
                      <a:lnTo>
                        <a:pt x="37" y="7"/>
                      </a:lnTo>
                      <a:lnTo>
                        <a:pt x="57" y="15"/>
                      </a:lnTo>
                      <a:lnTo>
                        <a:pt x="77" y="26"/>
                      </a:lnTo>
                      <a:lnTo>
                        <a:pt x="97" y="37"/>
                      </a:lnTo>
                      <a:lnTo>
                        <a:pt x="118" y="51"/>
                      </a:lnTo>
                      <a:lnTo>
                        <a:pt x="138" y="66"/>
                      </a:lnTo>
                      <a:lnTo>
                        <a:pt x="158" y="80"/>
                      </a:lnTo>
                      <a:lnTo>
                        <a:pt x="177" y="95"/>
                      </a:lnTo>
                      <a:lnTo>
                        <a:pt x="176" y="104"/>
                      </a:lnTo>
                      <a:lnTo>
                        <a:pt x="170" y="112"/>
                      </a:lnTo>
                      <a:lnTo>
                        <a:pt x="163" y="122"/>
                      </a:lnTo>
                      <a:lnTo>
                        <a:pt x="155" y="131"/>
                      </a:lnTo>
                      <a:lnTo>
                        <a:pt x="145" y="142"/>
                      </a:lnTo>
                      <a:lnTo>
                        <a:pt x="134" y="154"/>
                      </a:lnTo>
                      <a:lnTo>
                        <a:pt x="123" y="165"/>
                      </a:lnTo>
                      <a:lnTo>
                        <a:pt x="111" y="174"/>
                      </a:lnTo>
                      <a:lnTo>
                        <a:pt x="98" y="183"/>
                      </a:lnTo>
                      <a:lnTo>
                        <a:pt x="86" y="191"/>
                      </a:lnTo>
                      <a:lnTo>
                        <a:pt x="75" y="198"/>
                      </a:lnTo>
                      <a:lnTo>
                        <a:pt x="63" y="203"/>
                      </a:lnTo>
                      <a:lnTo>
                        <a:pt x="52" y="206"/>
                      </a:lnTo>
                      <a:lnTo>
                        <a:pt x="44" y="206"/>
                      </a:lnTo>
                      <a:lnTo>
                        <a:pt x="40" y="205"/>
                      </a:lnTo>
                      <a:lnTo>
                        <a:pt x="37" y="203"/>
                      </a:lnTo>
                      <a:lnTo>
                        <a:pt x="34" y="202"/>
                      </a:lnTo>
                      <a:lnTo>
                        <a:pt x="32" y="199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  <p:sp>
              <p:nvSpPr>
                <p:cNvPr id="110" name="Freeform 177"/>
                <p:cNvSpPr>
                  <a:spLocks/>
                </p:cNvSpPr>
                <p:nvPr/>
              </p:nvSpPr>
              <p:spPr bwMode="auto">
                <a:xfrm rot="121098">
                  <a:off x="12917965" y="3153862"/>
                  <a:ext cx="271453" cy="141359"/>
                </a:xfrm>
                <a:custGeom>
                  <a:avLst/>
                  <a:gdLst>
                    <a:gd name="T0" fmla="*/ 1 w 333"/>
                    <a:gd name="T1" fmla="*/ 1 h 138"/>
                    <a:gd name="T2" fmla="*/ 1 w 333"/>
                    <a:gd name="T3" fmla="*/ 1 h 138"/>
                    <a:gd name="T4" fmla="*/ 1 w 333"/>
                    <a:gd name="T5" fmla="*/ 1 h 138"/>
                    <a:gd name="T6" fmla="*/ 1 w 333"/>
                    <a:gd name="T7" fmla="*/ 1 h 138"/>
                    <a:gd name="T8" fmla="*/ 1 w 333"/>
                    <a:gd name="T9" fmla="*/ 1 h 138"/>
                    <a:gd name="T10" fmla="*/ 1 w 333"/>
                    <a:gd name="T11" fmla="*/ 1 h 138"/>
                    <a:gd name="T12" fmla="*/ 1 w 333"/>
                    <a:gd name="T13" fmla="*/ 1 h 138"/>
                    <a:gd name="T14" fmla="*/ 0 w 333"/>
                    <a:gd name="T15" fmla="*/ 0 h 138"/>
                    <a:gd name="T16" fmla="*/ 0 w 333"/>
                    <a:gd name="T17" fmla="*/ 0 h 138"/>
                    <a:gd name="T18" fmla="*/ 0 w 333"/>
                    <a:gd name="T19" fmla="*/ 0 h 138"/>
                    <a:gd name="T20" fmla="*/ 0 w 333"/>
                    <a:gd name="T21" fmla="*/ 0 h 138"/>
                    <a:gd name="T22" fmla="*/ 0 w 333"/>
                    <a:gd name="T23" fmla="*/ 0 h 138"/>
                    <a:gd name="T24" fmla="*/ 0 w 333"/>
                    <a:gd name="T25" fmla="*/ 0 h 138"/>
                    <a:gd name="T26" fmla="*/ 0 w 333"/>
                    <a:gd name="T27" fmla="*/ 0 h 138"/>
                    <a:gd name="T28" fmla="*/ 0 w 333"/>
                    <a:gd name="T29" fmla="*/ 0 h 138"/>
                    <a:gd name="T30" fmla="*/ 0 w 333"/>
                    <a:gd name="T31" fmla="*/ 0 h 138"/>
                    <a:gd name="T32" fmla="*/ 0 w 333"/>
                    <a:gd name="T33" fmla="*/ 0 h 138"/>
                    <a:gd name="T34" fmla="*/ 0 w 333"/>
                    <a:gd name="T35" fmla="*/ 0 h 138"/>
                    <a:gd name="T36" fmla="*/ 0 w 333"/>
                    <a:gd name="T37" fmla="*/ 0 h 138"/>
                    <a:gd name="T38" fmla="*/ 0 w 333"/>
                    <a:gd name="T39" fmla="*/ 0 h 138"/>
                    <a:gd name="T40" fmla="*/ 0 w 333"/>
                    <a:gd name="T41" fmla="*/ 0 h 138"/>
                    <a:gd name="T42" fmla="*/ 0 w 333"/>
                    <a:gd name="T43" fmla="*/ 0 h 138"/>
                    <a:gd name="T44" fmla="*/ 0 w 333"/>
                    <a:gd name="T45" fmla="*/ 0 h 138"/>
                    <a:gd name="T46" fmla="*/ 0 w 333"/>
                    <a:gd name="T47" fmla="*/ 0 h 138"/>
                    <a:gd name="T48" fmla="*/ 0 w 333"/>
                    <a:gd name="T49" fmla="*/ 0 h 138"/>
                    <a:gd name="T50" fmla="*/ 1 w 333"/>
                    <a:gd name="T51" fmla="*/ 0 h 138"/>
                    <a:gd name="T52" fmla="*/ 1 w 333"/>
                    <a:gd name="T53" fmla="*/ 0 h 138"/>
                    <a:gd name="T54" fmla="*/ 1 w 333"/>
                    <a:gd name="T55" fmla="*/ 0 h 138"/>
                    <a:gd name="T56" fmla="*/ 1 w 333"/>
                    <a:gd name="T57" fmla="*/ 0 h 138"/>
                    <a:gd name="T58" fmla="*/ 1 w 333"/>
                    <a:gd name="T59" fmla="*/ 0 h 138"/>
                    <a:gd name="T60" fmla="*/ 1 w 333"/>
                    <a:gd name="T61" fmla="*/ 0 h 138"/>
                    <a:gd name="T62" fmla="*/ 1 w 333"/>
                    <a:gd name="T63" fmla="*/ 0 h 138"/>
                    <a:gd name="T64" fmla="*/ 1 w 333"/>
                    <a:gd name="T65" fmla="*/ 0 h 138"/>
                    <a:gd name="T66" fmla="*/ 1 w 333"/>
                    <a:gd name="T67" fmla="*/ 0 h 138"/>
                    <a:gd name="T68" fmla="*/ 1 w 333"/>
                    <a:gd name="T69" fmla="*/ 0 h 138"/>
                    <a:gd name="T70" fmla="*/ 1 w 333"/>
                    <a:gd name="T71" fmla="*/ 0 h 138"/>
                    <a:gd name="T72" fmla="*/ 1 w 333"/>
                    <a:gd name="T73" fmla="*/ 0 h 138"/>
                    <a:gd name="T74" fmla="*/ 2 w 333"/>
                    <a:gd name="T75" fmla="*/ 0 h 138"/>
                    <a:gd name="T76" fmla="*/ 2 w 333"/>
                    <a:gd name="T77" fmla="*/ 0 h 138"/>
                    <a:gd name="T78" fmla="*/ 2 w 333"/>
                    <a:gd name="T79" fmla="*/ 0 h 138"/>
                    <a:gd name="T80" fmla="*/ 2 w 333"/>
                    <a:gd name="T81" fmla="*/ 0 h 138"/>
                    <a:gd name="T82" fmla="*/ 2 w 333"/>
                    <a:gd name="T83" fmla="*/ 0 h 138"/>
                    <a:gd name="T84" fmla="*/ 2 w 333"/>
                    <a:gd name="T85" fmla="*/ 0 h 138"/>
                    <a:gd name="T86" fmla="*/ 2 w 333"/>
                    <a:gd name="T87" fmla="*/ 0 h 138"/>
                    <a:gd name="T88" fmla="*/ 2 w 333"/>
                    <a:gd name="T89" fmla="*/ 0 h 138"/>
                    <a:gd name="T90" fmla="*/ 2 w 333"/>
                    <a:gd name="T91" fmla="*/ 0 h 138"/>
                    <a:gd name="T92" fmla="*/ 2 w 333"/>
                    <a:gd name="T93" fmla="*/ 0 h 138"/>
                    <a:gd name="T94" fmla="*/ 2 w 333"/>
                    <a:gd name="T95" fmla="*/ 0 h 138"/>
                    <a:gd name="T96" fmla="*/ 2 w 333"/>
                    <a:gd name="T97" fmla="*/ 0 h 138"/>
                    <a:gd name="T98" fmla="*/ 2 w 333"/>
                    <a:gd name="T99" fmla="*/ 0 h 138"/>
                    <a:gd name="T100" fmla="*/ 2 w 333"/>
                    <a:gd name="T101" fmla="*/ 1 h 138"/>
                    <a:gd name="T102" fmla="*/ 2 w 333"/>
                    <a:gd name="T103" fmla="*/ 1 h 138"/>
                    <a:gd name="T104" fmla="*/ 2 w 333"/>
                    <a:gd name="T105" fmla="*/ 1 h 138"/>
                    <a:gd name="T106" fmla="*/ 2 w 333"/>
                    <a:gd name="T107" fmla="*/ 1 h 138"/>
                    <a:gd name="T108" fmla="*/ 1 w 333"/>
                    <a:gd name="T109" fmla="*/ 1 h 138"/>
                    <a:gd name="T110" fmla="*/ 1 w 333"/>
                    <a:gd name="T111" fmla="*/ 1 h 138"/>
                    <a:gd name="T112" fmla="*/ 1 w 333"/>
                    <a:gd name="T113" fmla="*/ 1 h 138"/>
                    <a:gd name="T114" fmla="*/ 1 w 333"/>
                    <a:gd name="T115" fmla="*/ 1 h 138"/>
                    <a:gd name="T116" fmla="*/ 1 w 333"/>
                    <a:gd name="T117" fmla="*/ 1 h 138"/>
                    <a:gd name="T118" fmla="*/ 1 w 333"/>
                    <a:gd name="T119" fmla="*/ 1 h 138"/>
                    <a:gd name="T120" fmla="*/ 1 w 333"/>
                    <a:gd name="T121" fmla="*/ 1 h 1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33"/>
                    <a:gd name="T184" fmla="*/ 0 h 138"/>
                    <a:gd name="T185" fmla="*/ 333 w 333"/>
                    <a:gd name="T186" fmla="*/ 138 h 1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33" h="138">
                      <a:moveTo>
                        <a:pt x="178" y="137"/>
                      </a:moveTo>
                      <a:lnTo>
                        <a:pt x="157" y="122"/>
                      </a:lnTo>
                      <a:lnTo>
                        <a:pt x="140" y="109"/>
                      </a:lnTo>
                      <a:lnTo>
                        <a:pt x="127" y="99"/>
                      </a:lnTo>
                      <a:lnTo>
                        <a:pt x="113" y="91"/>
                      </a:lnTo>
                      <a:lnTo>
                        <a:pt x="97" y="83"/>
                      </a:lnTo>
                      <a:lnTo>
                        <a:pt x="79" y="73"/>
                      </a:lnTo>
                      <a:lnTo>
                        <a:pt x="57" y="61"/>
                      </a:lnTo>
                      <a:lnTo>
                        <a:pt x="30" y="45"/>
                      </a:lnTo>
                      <a:lnTo>
                        <a:pt x="28" y="41"/>
                      </a:lnTo>
                      <a:lnTo>
                        <a:pt x="24" y="39"/>
                      </a:lnTo>
                      <a:lnTo>
                        <a:pt x="20" y="34"/>
                      </a:lnTo>
                      <a:lnTo>
                        <a:pt x="14" y="30"/>
                      </a:lnTo>
                      <a:lnTo>
                        <a:pt x="10" y="27"/>
                      </a:lnTo>
                      <a:lnTo>
                        <a:pt x="6" y="23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5" y="14"/>
                      </a:lnTo>
                      <a:lnTo>
                        <a:pt x="12" y="12"/>
                      </a:lnTo>
                      <a:lnTo>
                        <a:pt x="18" y="11"/>
                      </a:lnTo>
                      <a:lnTo>
                        <a:pt x="25" y="8"/>
                      </a:lnTo>
                      <a:lnTo>
                        <a:pt x="34" y="7"/>
                      </a:lnTo>
                      <a:lnTo>
                        <a:pt x="41" y="5"/>
                      </a:lnTo>
                      <a:lnTo>
                        <a:pt x="48" y="3"/>
                      </a:lnTo>
                      <a:lnTo>
                        <a:pt x="52" y="1"/>
                      </a:lnTo>
                      <a:lnTo>
                        <a:pt x="77" y="9"/>
                      </a:lnTo>
                      <a:lnTo>
                        <a:pt x="100" y="15"/>
                      </a:lnTo>
                      <a:lnTo>
                        <a:pt x="124" y="21"/>
                      </a:lnTo>
                      <a:lnTo>
                        <a:pt x="147" y="23"/>
                      </a:lnTo>
                      <a:lnTo>
                        <a:pt x="160" y="23"/>
                      </a:lnTo>
                      <a:lnTo>
                        <a:pt x="172" y="23"/>
                      </a:lnTo>
                      <a:lnTo>
                        <a:pt x="185" y="23"/>
                      </a:lnTo>
                      <a:lnTo>
                        <a:pt x="197" y="22"/>
                      </a:lnTo>
                      <a:lnTo>
                        <a:pt x="210" y="19"/>
                      </a:lnTo>
                      <a:lnTo>
                        <a:pt x="222" y="15"/>
                      </a:lnTo>
                      <a:lnTo>
                        <a:pt x="235" y="11"/>
                      </a:lnTo>
                      <a:lnTo>
                        <a:pt x="247" y="5"/>
                      </a:lnTo>
                      <a:lnTo>
                        <a:pt x="257" y="5"/>
                      </a:lnTo>
                      <a:lnTo>
                        <a:pt x="268" y="4"/>
                      </a:lnTo>
                      <a:lnTo>
                        <a:pt x="277" y="4"/>
                      </a:lnTo>
                      <a:lnTo>
                        <a:pt x="289" y="3"/>
                      </a:lnTo>
                      <a:lnTo>
                        <a:pt x="300" y="1"/>
                      </a:lnTo>
                      <a:lnTo>
                        <a:pt x="311" y="0"/>
                      </a:lnTo>
                      <a:lnTo>
                        <a:pt x="322" y="0"/>
                      </a:lnTo>
                      <a:lnTo>
                        <a:pt x="332" y="0"/>
                      </a:lnTo>
                      <a:lnTo>
                        <a:pt x="327" y="11"/>
                      </a:lnTo>
                      <a:lnTo>
                        <a:pt x="322" y="22"/>
                      </a:lnTo>
                      <a:lnTo>
                        <a:pt x="315" y="33"/>
                      </a:lnTo>
                      <a:lnTo>
                        <a:pt x="308" y="44"/>
                      </a:lnTo>
                      <a:lnTo>
                        <a:pt x="300" y="57"/>
                      </a:lnTo>
                      <a:lnTo>
                        <a:pt x="290" y="68"/>
                      </a:lnTo>
                      <a:lnTo>
                        <a:pt x="280" y="79"/>
                      </a:lnTo>
                      <a:lnTo>
                        <a:pt x="271" y="90"/>
                      </a:lnTo>
                      <a:lnTo>
                        <a:pt x="259" y="99"/>
                      </a:lnTo>
                      <a:lnTo>
                        <a:pt x="248" y="108"/>
                      </a:lnTo>
                      <a:lnTo>
                        <a:pt x="236" y="116"/>
                      </a:lnTo>
                      <a:lnTo>
                        <a:pt x="225" y="123"/>
                      </a:lnTo>
                      <a:lnTo>
                        <a:pt x="212" y="129"/>
                      </a:lnTo>
                      <a:lnTo>
                        <a:pt x="201" y="133"/>
                      </a:lnTo>
                      <a:lnTo>
                        <a:pt x="190" y="135"/>
                      </a:lnTo>
                      <a:lnTo>
                        <a:pt x="178" y="137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  <p:sp>
              <p:nvSpPr>
                <p:cNvPr id="112" name="Freeform 179"/>
                <p:cNvSpPr>
                  <a:spLocks/>
                </p:cNvSpPr>
                <p:nvPr/>
              </p:nvSpPr>
              <p:spPr bwMode="auto">
                <a:xfrm rot="113343">
                  <a:off x="12197008" y="3088354"/>
                  <a:ext cx="776415" cy="944690"/>
                </a:xfrm>
                <a:custGeom>
                  <a:avLst/>
                  <a:gdLst>
                    <a:gd name="T0" fmla="*/ 4 w 948"/>
                    <a:gd name="T1" fmla="*/ 7 h 938"/>
                    <a:gd name="T2" fmla="*/ 4 w 948"/>
                    <a:gd name="T3" fmla="*/ 6 h 938"/>
                    <a:gd name="T4" fmla="*/ 4 w 948"/>
                    <a:gd name="T5" fmla="*/ 6 h 938"/>
                    <a:gd name="T6" fmla="*/ 4 w 948"/>
                    <a:gd name="T7" fmla="*/ 6 h 938"/>
                    <a:gd name="T8" fmla="*/ 4 w 948"/>
                    <a:gd name="T9" fmla="*/ 6 h 938"/>
                    <a:gd name="T10" fmla="*/ 4 w 948"/>
                    <a:gd name="T11" fmla="*/ 6 h 938"/>
                    <a:gd name="T12" fmla="*/ 4 w 948"/>
                    <a:gd name="T13" fmla="*/ 5 h 938"/>
                    <a:gd name="T14" fmla="*/ 4 w 948"/>
                    <a:gd name="T15" fmla="*/ 5 h 938"/>
                    <a:gd name="T16" fmla="*/ 3 w 948"/>
                    <a:gd name="T17" fmla="*/ 5 h 938"/>
                    <a:gd name="T18" fmla="*/ 2 w 948"/>
                    <a:gd name="T19" fmla="*/ 4 h 938"/>
                    <a:gd name="T20" fmla="*/ 2 w 948"/>
                    <a:gd name="T21" fmla="*/ 4 h 938"/>
                    <a:gd name="T22" fmla="*/ 2 w 948"/>
                    <a:gd name="T23" fmla="*/ 4 h 938"/>
                    <a:gd name="T24" fmla="*/ 2 w 948"/>
                    <a:gd name="T25" fmla="*/ 4 h 938"/>
                    <a:gd name="T26" fmla="*/ 1 w 948"/>
                    <a:gd name="T27" fmla="*/ 4 h 938"/>
                    <a:gd name="T28" fmla="*/ 1 w 948"/>
                    <a:gd name="T29" fmla="*/ 4 h 938"/>
                    <a:gd name="T30" fmla="*/ 0 w 948"/>
                    <a:gd name="T31" fmla="*/ 4 h 938"/>
                    <a:gd name="T32" fmla="*/ 0 w 948"/>
                    <a:gd name="T33" fmla="*/ 4 h 938"/>
                    <a:gd name="T34" fmla="*/ 0 w 948"/>
                    <a:gd name="T35" fmla="*/ 3 h 938"/>
                    <a:gd name="T36" fmla="*/ 0 w 948"/>
                    <a:gd name="T37" fmla="*/ 3 h 938"/>
                    <a:gd name="T38" fmla="*/ 0 w 948"/>
                    <a:gd name="T39" fmla="*/ 3 h 938"/>
                    <a:gd name="T40" fmla="*/ 0 w 948"/>
                    <a:gd name="T41" fmla="*/ 2 h 938"/>
                    <a:gd name="T42" fmla="*/ 0 w 948"/>
                    <a:gd name="T43" fmla="*/ 2 h 938"/>
                    <a:gd name="T44" fmla="*/ 0 w 948"/>
                    <a:gd name="T45" fmla="*/ 2 h 938"/>
                    <a:gd name="T46" fmla="*/ 0 w 948"/>
                    <a:gd name="T47" fmla="*/ 2 h 938"/>
                    <a:gd name="T48" fmla="*/ 0 w 948"/>
                    <a:gd name="T49" fmla="*/ 1 h 938"/>
                    <a:gd name="T50" fmla="*/ 1 w 948"/>
                    <a:gd name="T51" fmla="*/ 1 h 938"/>
                    <a:gd name="T52" fmla="*/ 1 w 948"/>
                    <a:gd name="T53" fmla="*/ 1 h 938"/>
                    <a:gd name="T54" fmla="*/ 1 w 948"/>
                    <a:gd name="T55" fmla="*/ 1 h 938"/>
                    <a:gd name="T56" fmla="*/ 1 w 948"/>
                    <a:gd name="T57" fmla="*/ 1 h 938"/>
                    <a:gd name="T58" fmla="*/ 2 w 948"/>
                    <a:gd name="T59" fmla="*/ 1 h 938"/>
                    <a:gd name="T60" fmla="*/ 2 w 948"/>
                    <a:gd name="T61" fmla="*/ 0 h 938"/>
                    <a:gd name="T62" fmla="*/ 2 w 948"/>
                    <a:gd name="T63" fmla="*/ 0 h 938"/>
                    <a:gd name="T64" fmla="*/ 3 w 948"/>
                    <a:gd name="T65" fmla="*/ 0 h 938"/>
                    <a:gd name="T66" fmla="*/ 3 w 948"/>
                    <a:gd name="T67" fmla="*/ 0 h 938"/>
                    <a:gd name="T68" fmla="*/ 3 w 948"/>
                    <a:gd name="T69" fmla="*/ 0 h 938"/>
                    <a:gd name="T70" fmla="*/ 4 w 948"/>
                    <a:gd name="T71" fmla="*/ 0 h 938"/>
                    <a:gd name="T72" fmla="*/ 4 w 948"/>
                    <a:gd name="T73" fmla="*/ 0 h 938"/>
                    <a:gd name="T74" fmla="*/ 4 w 948"/>
                    <a:gd name="T75" fmla="*/ 1 h 938"/>
                    <a:gd name="T76" fmla="*/ 4 w 948"/>
                    <a:gd name="T77" fmla="*/ 0 h 938"/>
                    <a:gd name="T78" fmla="*/ 4 w 948"/>
                    <a:gd name="T79" fmla="*/ 0 h 938"/>
                    <a:gd name="T80" fmla="*/ 5 w 948"/>
                    <a:gd name="T81" fmla="*/ 0 h 938"/>
                    <a:gd name="T82" fmla="*/ 5 w 948"/>
                    <a:gd name="T83" fmla="*/ 0 h 938"/>
                    <a:gd name="T84" fmla="*/ 5 w 948"/>
                    <a:gd name="T85" fmla="*/ 0 h 938"/>
                    <a:gd name="T86" fmla="*/ 5 w 948"/>
                    <a:gd name="T87" fmla="*/ 0 h 938"/>
                    <a:gd name="T88" fmla="*/ 6 w 948"/>
                    <a:gd name="T89" fmla="*/ 1 h 938"/>
                    <a:gd name="T90" fmla="*/ 6 w 948"/>
                    <a:gd name="T91" fmla="*/ 1 h 938"/>
                    <a:gd name="T92" fmla="*/ 6 w 948"/>
                    <a:gd name="T93" fmla="*/ 1 h 938"/>
                    <a:gd name="T94" fmla="*/ 6 w 948"/>
                    <a:gd name="T95" fmla="*/ 1 h 938"/>
                    <a:gd name="T96" fmla="*/ 6 w 948"/>
                    <a:gd name="T97" fmla="*/ 2 h 938"/>
                    <a:gd name="T98" fmla="*/ 6 w 948"/>
                    <a:gd name="T99" fmla="*/ 2 h 938"/>
                    <a:gd name="T100" fmla="*/ 6 w 948"/>
                    <a:gd name="T101" fmla="*/ 2 h 938"/>
                    <a:gd name="T102" fmla="*/ 5 w 948"/>
                    <a:gd name="T103" fmla="*/ 3 h 938"/>
                    <a:gd name="T104" fmla="*/ 5 w 948"/>
                    <a:gd name="T105" fmla="*/ 3 h 938"/>
                    <a:gd name="T106" fmla="*/ 5 w 948"/>
                    <a:gd name="T107" fmla="*/ 3 h 938"/>
                    <a:gd name="T108" fmla="*/ 5 w 948"/>
                    <a:gd name="T109" fmla="*/ 3 h 938"/>
                    <a:gd name="T110" fmla="*/ 5 w 948"/>
                    <a:gd name="T111" fmla="*/ 3 h 938"/>
                    <a:gd name="T112" fmla="*/ 5 w 948"/>
                    <a:gd name="T113" fmla="*/ 3 h 938"/>
                    <a:gd name="T114" fmla="*/ 5 w 948"/>
                    <a:gd name="T115" fmla="*/ 4 h 938"/>
                    <a:gd name="T116" fmla="*/ 5 w 948"/>
                    <a:gd name="T117" fmla="*/ 5 h 938"/>
                    <a:gd name="T118" fmla="*/ 4 w 948"/>
                    <a:gd name="T119" fmla="*/ 6 h 938"/>
                    <a:gd name="T120" fmla="*/ 4 w 948"/>
                    <a:gd name="T121" fmla="*/ 7 h 9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948"/>
                    <a:gd name="T184" fmla="*/ 0 h 938"/>
                    <a:gd name="T185" fmla="*/ 948 w 948"/>
                    <a:gd name="T186" fmla="*/ 938 h 93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948" h="938">
                      <a:moveTo>
                        <a:pt x="666" y="937"/>
                      </a:moveTo>
                      <a:lnTo>
                        <a:pt x="657" y="932"/>
                      </a:lnTo>
                      <a:lnTo>
                        <a:pt x="647" y="925"/>
                      </a:lnTo>
                      <a:lnTo>
                        <a:pt x="639" y="919"/>
                      </a:lnTo>
                      <a:lnTo>
                        <a:pt x="632" y="913"/>
                      </a:lnTo>
                      <a:lnTo>
                        <a:pt x="625" y="906"/>
                      </a:lnTo>
                      <a:lnTo>
                        <a:pt x="619" y="897"/>
                      </a:lnTo>
                      <a:lnTo>
                        <a:pt x="614" y="890"/>
                      </a:lnTo>
                      <a:lnTo>
                        <a:pt x="608" y="882"/>
                      </a:lnTo>
                      <a:lnTo>
                        <a:pt x="605" y="874"/>
                      </a:lnTo>
                      <a:lnTo>
                        <a:pt x="601" y="865"/>
                      </a:lnTo>
                      <a:lnTo>
                        <a:pt x="600" y="857"/>
                      </a:lnTo>
                      <a:lnTo>
                        <a:pt x="597" y="847"/>
                      </a:lnTo>
                      <a:lnTo>
                        <a:pt x="596" y="829"/>
                      </a:lnTo>
                      <a:lnTo>
                        <a:pt x="597" y="809"/>
                      </a:lnTo>
                      <a:lnTo>
                        <a:pt x="601" y="807"/>
                      </a:lnTo>
                      <a:lnTo>
                        <a:pt x="605" y="806"/>
                      </a:lnTo>
                      <a:lnTo>
                        <a:pt x="610" y="805"/>
                      </a:lnTo>
                      <a:lnTo>
                        <a:pt x="614" y="803"/>
                      </a:lnTo>
                      <a:lnTo>
                        <a:pt x="618" y="802"/>
                      </a:lnTo>
                      <a:lnTo>
                        <a:pt x="621" y="800"/>
                      </a:lnTo>
                      <a:lnTo>
                        <a:pt x="625" y="799"/>
                      </a:lnTo>
                      <a:lnTo>
                        <a:pt x="630" y="798"/>
                      </a:lnTo>
                      <a:lnTo>
                        <a:pt x="633" y="788"/>
                      </a:lnTo>
                      <a:lnTo>
                        <a:pt x="636" y="782"/>
                      </a:lnTo>
                      <a:lnTo>
                        <a:pt x="639" y="777"/>
                      </a:lnTo>
                      <a:lnTo>
                        <a:pt x="641" y="773"/>
                      </a:lnTo>
                      <a:lnTo>
                        <a:pt x="646" y="770"/>
                      </a:lnTo>
                      <a:lnTo>
                        <a:pt x="650" y="766"/>
                      </a:lnTo>
                      <a:lnTo>
                        <a:pt x="657" y="763"/>
                      </a:lnTo>
                      <a:lnTo>
                        <a:pt x="664" y="757"/>
                      </a:lnTo>
                      <a:lnTo>
                        <a:pt x="664" y="745"/>
                      </a:lnTo>
                      <a:lnTo>
                        <a:pt x="661" y="734"/>
                      </a:lnTo>
                      <a:lnTo>
                        <a:pt x="657" y="723"/>
                      </a:lnTo>
                      <a:lnTo>
                        <a:pt x="651" y="715"/>
                      </a:lnTo>
                      <a:lnTo>
                        <a:pt x="644" y="708"/>
                      </a:lnTo>
                      <a:lnTo>
                        <a:pt x="636" y="702"/>
                      </a:lnTo>
                      <a:lnTo>
                        <a:pt x="626" y="697"/>
                      </a:lnTo>
                      <a:lnTo>
                        <a:pt x="616" y="692"/>
                      </a:lnTo>
                      <a:lnTo>
                        <a:pt x="594" y="687"/>
                      </a:lnTo>
                      <a:lnTo>
                        <a:pt x="572" y="683"/>
                      </a:lnTo>
                      <a:lnTo>
                        <a:pt x="551" y="681"/>
                      </a:lnTo>
                      <a:lnTo>
                        <a:pt x="532" y="680"/>
                      </a:lnTo>
                      <a:lnTo>
                        <a:pt x="507" y="661"/>
                      </a:lnTo>
                      <a:lnTo>
                        <a:pt x="483" y="645"/>
                      </a:lnTo>
                      <a:lnTo>
                        <a:pt x="463" y="633"/>
                      </a:lnTo>
                      <a:lnTo>
                        <a:pt x="442" y="620"/>
                      </a:lnTo>
                      <a:lnTo>
                        <a:pt x="423" y="609"/>
                      </a:lnTo>
                      <a:lnTo>
                        <a:pt x="402" y="598"/>
                      </a:lnTo>
                      <a:lnTo>
                        <a:pt x="380" y="586"/>
                      </a:lnTo>
                      <a:lnTo>
                        <a:pt x="355" y="571"/>
                      </a:lnTo>
                      <a:lnTo>
                        <a:pt x="330" y="571"/>
                      </a:lnTo>
                      <a:lnTo>
                        <a:pt x="312" y="571"/>
                      </a:lnTo>
                      <a:lnTo>
                        <a:pt x="298" y="571"/>
                      </a:lnTo>
                      <a:lnTo>
                        <a:pt x="287" y="571"/>
                      </a:lnTo>
                      <a:lnTo>
                        <a:pt x="280" y="569"/>
                      </a:lnTo>
                      <a:lnTo>
                        <a:pt x="274" y="568"/>
                      </a:lnTo>
                      <a:lnTo>
                        <a:pt x="269" y="565"/>
                      </a:lnTo>
                      <a:lnTo>
                        <a:pt x="263" y="562"/>
                      </a:lnTo>
                      <a:lnTo>
                        <a:pt x="263" y="557"/>
                      </a:lnTo>
                      <a:lnTo>
                        <a:pt x="265" y="551"/>
                      </a:lnTo>
                      <a:lnTo>
                        <a:pt x="265" y="547"/>
                      </a:lnTo>
                      <a:lnTo>
                        <a:pt x="265" y="543"/>
                      </a:lnTo>
                      <a:lnTo>
                        <a:pt x="263" y="540"/>
                      </a:lnTo>
                      <a:lnTo>
                        <a:pt x="262" y="537"/>
                      </a:lnTo>
                      <a:lnTo>
                        <a:pt x="260" y="535"/>
                      </a:lnTo>
                      <a:lnTo>
                        <a:pt x="258" y="530"/>
                      </a:lnTo>
                      <a:lnTo>
                        <a:pt x="240" y="532"/>
                      </a:lnTo>
                      <a:lnTo>
                        <a:pt x="223" y="533"/>
                      </a:lnTo>
                      <a:lnTo>
                        <a:pt x="208" y="536"/>
                      </a:lnTo>
                      <a:lnTo>
                        <a:pt x="194" y="540"/>
                      </a:lnTo>
                      <a:lnTo>
                        <a:pt x="166" y="551"/>
                      </a:lnTo>
                      <a:lnTo>
                        <a:pt x="140" y="564"/>
                      </a:lnTo>
                      <a:lnTo>
                        <a:pt x="115" y="576"/>
                      </a:lnTo>
                      <a:lnTo>
                        <a:pt x="90" y="589"/>
                      </a:lnTo>
                      <a:lnTo>
                        <a:pt x="78" y="593"/>
                      </a:lnTo>
                      <a:lnTo>
                        <a:pt x="65" y="598"/>
                      </a:lnTo>
                      <a:lnTo>
                        <a:pt x="51" y="602"/>
                      </a:lnTo>
                      <a:lnTo>
                        <a:pt x="36" y="605"/>
                      </a:lnTo>
                      <a:lnTo>
                        <a:pt x="39" y="591"/>
                      </a:lnTo>
                      <a:lnTo>
                        <a:pt x="40" y="579"/>
                      </a:lnTo>
                      <a:lnTo>
                        <a:pt x="40" y="566"/>
                      </a:lnTo>
                      <a:lnTo>
                        <a:pt x="39" y="555"/>
                      </a:lnTo>
                      <a:lnTo>
                        <a:pt x="37" y="535"/>
                      </a:lnTo>
                      <a:lnTo>
                        <a:pt x="33" y="517"/>
                      </a:lnTo>
                      <a:lnTo>
                        <a:pt x="28" y="500"/>
                      </a:lnTo>
                      <a:lnTo>
                        <a:pt x="24" y="483"/>
                      </a:lnTo>
                      <a:lnTo>
                        <a:pt x="21" y="467"/>
                      </a:lnTo>
                      <a:lnTo>
                        <a:pt x="19" y="449"/>
                      </a:lnTo>
                      <a:lnTo>
                        <a:pt x="24" y="444"/>
                      </a:lnTo>
                      <a:lnTo>
                        <a:pt x="26" y="439"/>
                      </a:lnTo>
                      <a:lnTo>
                        <a:pt x="28" y="433"/>
                      </a:lnTo>
                      <a:lnTo>
                        <a:pt x="31" y="426"/>
                      </a:lnTo>
                      <a:lnTo>
                        <a:pt x="32" y="413"/>
                      </a:lnTo>
                      <a:lnTo>
                        <a:pt x="33" y="397"/>
                      </a:lnTo>
                      <a:lnTo>
                        <a:pt x="33" y="384"/>
                      </a:lnTo>
                      <a:lnTo>
                        <a:pt x="32" y="370"/>
                      </a:lnTo>
                      <a:lnTo>
                        <a:pt x="31" y="357"/>
                      </a:lnTo>
                      <a:lnTo>
                        <a:pt x="31" y="348"/>
                      </a:lnTo>
                      <a:lnTo>
                        <a:pt x="28" y="346"/>
                      </a:lnTo>
                      <a:lnTo>
                        <a:pt x="25" y="345"/>
                      </a:lnTo>
                      <a:lnTo>
                        <a:pt x="24" y="345"/>
                      </a:lnTo>
                      <a:lnTo>
                        <a:pt x="21" y="343"/>
                      </a:lnTo>
                      <a:lnTo>
                        <a:pt x="18" y="342"/>
                      </a:lnTo>
                      <a:lnTo>
                        <a:pt x="15" y="342"/>
                      </a:lnTo>
                      <a:lnTo>
                        <a:pt x="14" y="341"/>
                      </a:lnTo>
                      <a:lnTo>
                        <a:pt x="11" y="339"/>
                      </a:lnTo>
                      <a:lnTo>
                        <a:pt x="11" y="331"/>
                      </a:lnTo>
                      <a:lnTo>
                        <a:pt x="12" y="323"/>
                      </a:lnTo>
                      <a:lnTo>
                        <a:pt x="15" y="316"/>
                      </a:lnTo>
                      <a:lnTo>
                        <a:pt x="18" y="309"/>
                      </a:lnTo>
                      <a:lnTo>
                        <a:pt x="24" y="295"/>
                      </a:lnTo>
                      <a:lnTo>
                        <a:pt x="28" y="282"/>
                      </a:lnTo>
                      <a:lnTo>
                        <a:pt x="29" y="277"/>
                      </a:lnTo>
                      <a:lnTo>
                        <a:pt x="29" y="271"/>
                      </a:lnTo>
                      <a:lnTo>
                        <a:pt x="28" y="267"/>
                      </a:lnTo>
                      <a:lnTo>
                        <a:pt x="26" y="262"/>
                      </a:lnTo>
                      <a:lnTo>
                        <a:pt x="22" y="256"/>
                      </a:lnTo>
                      <a:lnTo>
                        <a:pt x="17" y="252"/>
                      </a:lnTo>
                      <a:lnTo>
                        <a:pt x="10" y="246"/>
                      </a:lnTo>
                      <a:lnTo>
                        <a:pt x="0" y="242"/>
                      </a:lnTo>
                      <a:lnTo>
                        <a:pt x="7" y="220"/>
                      </a:lnTo>
                      <a:lnTo>
                        <a:pt x="12" y="204"/>
                      </a:lnTo>
                      <a:lnTo>
                        <a:pt x="18" y="188"/>
                      </a:lnTo>
                      <a:lnTo>
                        <a:pt x="25" y="176"/>
                      </a:lnTo>
                      <a:lnTo>
                        <a:pt x="33" y="165"/>
                      </a:lnTo>
                      <a:lnTo>
                        <a:pt x="43" y="154"/>
                      </a:lnTo>
                      <a:lnTo>
                        <a:pt x="55" y="141"/>
                      </a:lnTo>
                      <a:lnTo>
                        <a:pt x="72" y="127"/>
                      </a:lnTo>
                      <a:lnTo>
                        <a:pt x="82" y="132"/>
                      </a:lnTo>
                      <a:lnTo>
                        <a:pt x="90" y="136"/>
                      </a:lnTo>
                      <a:lnTo>
                        <a:pt x="97" y="141"/>
                      </a:lnTo>
                      <a:lnTo>
                        <a:pt x="105" y="147"/>
                      </a:lnTo>
                      <a:lnTo>
                        <a:pt x="119" y="159"/>
                      </a:lnTo>
                      <a:lnTo>
                        <a:pt x="134" y="170"/>
                      </a:lnTo>
                      <a:lnTo>
                        <a:pt x="143" y="174"/>
                      </a:lnTo>
                      <a:lnTo>
                        <a:pt x="151" y="179"/>
                      </a:lnTo>
                      <a:lnTo>
                        <a:pt x="159" y="181"/>
                      </a:lnTo>
                      <a:lnTo>
                        <a:pt x="169" y="183"/>
                      </a:lnTo>
                      <a:lnTo>
                        <a:pt x="179" y="183"/>
                      </a:lnTo>
                      <a:lnTo>
                        <a:pt x="191" y="180"/>
                      </a:lnTo>
                      <a:lnTo>
                        <a:pt x="204" y="176"/>
                      </a:lnTo>
                      <a:lnTo>
                        <a:pt x="218" y="170"/>
                      </a:lnTo>
                      <a:lnTo>
                        <a:pt x="230" y="168"/>
                      </a:lnTo>
                      <a:lnTo>
                        <a:pt x="241" y="165"/>
                      </a:lnTo>
                      <a:lnTo>
                        <a:pt x="251" y="161"/>
                      </a:lnTo>
                      <a:lnTo>
                        <a:pt x="259" y="156"/>
                      </a:lnTo>
                      <a:lnTo>
                        <a:pt x="266" y="151"/>
                      </a:lnTo>
                      <a:lnTo>
                        <a:pt x="272" y="145"/>
                      </a:lnTo>
                      <a:lnTo>
                        <a:pt x="277" y="138"/>
                      </a:lnTo>
                      <a:lnTo>
                        <a:pt x="281" y="132"/>
                      </a:lnTo>
                      <a:lnTo>
                        <a:pt x="287" y="116"/>
                      </a:lnTo>
                      <a:lnTo>
                        <a:pt x="291" y="98"/>
                      </a:lnTo>
                      <a:lnTo>
                        <a:pt x="294" y="78"/>
                      </a:lnTo>
                      <a:lnTo>
                        <a:pt x="298" y="55"/>
                      </a:lnTo>
                      <a:lnTo>
                        <a:pt x="308" y="51"/>
                      </a:lnTo>
                      <a:lnTo>
                        <a:pt x="319" y="48"/>
                      </a:lnTo>
                      <a:lnTo>
                        <a:pt x="328" y="48"/>
                      </a:lnTo>
                      <a:lnTo>
                        <a:pt x="338" y="48"/>
                      </a:lnTo>
                      <a:lnTo>
                        <a:pt x="357" y="51"/>
                      </a:lnTo>
                      <a:lnTo>
                        <a:pt x="375" y="55"/>
                      </a:lnTo>
                      <a:lnTo>
                        <a:pt x="385" y="58"/>
                      </a:lnTo>
                      <a:lnTo>
                        <a:pt x="395" y="60"/>
                      </a:lnTo>
                      <a:lnTo>
                        <a:pt x="405" y="61"/>
                      </a:lnTo>
                      <a:lnTo>
                        <a:pt x="414" y="61"/>
                      </a:lnTo>
                      <a:lnTo>
                        <a:pt x="425" y="60"/>
                      </a:lnTo>
                      <a:lnTo>
                        <a:pt x="435" y="57"/>
                      </a:lnTo>
                      <a:lnTo>
                        <a:pt x="446" y="51"/>
                      </a:lnTo>
                      <a:lnTo>
                        <a:pt x="457" y="44"/>
                      </a:lnTo>
                      <a:lnTo>
                        <a:pt x="467" y="43"/>
                      </a:lnTo>
                      <a:lnTo>
                        <a:pt x="477" y="40"/>
                      </a:lnTo>
                      <a:lnTo>
                        <a:pt x="485" y="37"/>
                      </a:lnTo>
                      <a:lnTo>
                        <a:pt x="493" y="33"/>
                      </a:lnTo>
                      <a:lnTo>
                        <a:pt x="510" y="24"/>
                      </a:lnTo>
                      <a:lnTo>
                        <a:pt x="526" y="14"/>
                      </a:lnTo>
                      <a:lnTo>
                        <a:pt x="535" y="10"/>
                      </a:lnTo>
                      <a:lnTo>
                        <a:pt x="543" y="6"/>
                      </a:lnTo>
                      <a:lnTo>
                        <a:pt x="550" y="3"/>
                      </a:lnTo>
                      <a:lnTo>
                        <a:pt x="558" y="0"/>
                      </a:lnTo>
                      <a:lnTo>
                        <a:pt x="567" y="0"/>
                      </a:lnTo>
                      <a:lnTo>
                        <a:pt x="575" y="0"/>
                      </a:lnTo>
                      <a:lnTo>
                        <a:pt x="583" y="3"/>
                      </a:lnTo>
                      <a:lnTo>
                        <a:pt x="592" y="7"/>
                      </a:lnTo>
                      <a:lnTo>
                        <a:pt x="594" y="21"/>
                      </a:lnTo>
                      <a:lnTo>
                        <a:pt x="597" y="32"/>
                      </a:lnTo>
                      <a:lnTo>
                        <a:pt x="601" y="42"/>
                      </a:lnTo>
                      <a:lnTo>
                        <a:pt x="607" y="50"/>
                      </a:lnTo>
                      <a:lnTo>
                        <a:pt x="615" y="55"/>
                      </a:lnTo>
                      <a:lnTo>
                        <a:pt x="626" y="60"/>
                      </a:lnTo>
                      <a:lnTo>
                        <a:pt x="640" y="64"/>
                      </a:lnTo>
                      <a:lnTo>
                        <a:pt x="658" y="65"/>
                      </a:lnTo>
                      <a:lnTo>
                        <a:pt x="668" y="53"/>
                      </a:lnTo>
                      <a:lnTo>
                        <a:pt x="677" y="40"/>
                      </a:lnTo>
                      <a:lnTo>
                        <a:pt x="686" y="30"/>
                      </a:lnTo>
                      <a:lnTo>
                        <a:pt x="695" y="24"/>
                      </a:lnTo>
                      <a:lnTo>
                        <a:pt x="704" y="17"/>
                      </a:lnTo>
                      <a:lnTo>
                        <a:pt x="713" y="11"/>
                      </a:lnTo>
                      <a:lnTo>
                        <a:pt x="723" y="7"/>
                      </a:lnTo>
                      <a:lnTo>
                        <a:pt x="731" y="4"/>
                      </a:lnTo>
                      <a:lnTo>
                        <a:pt x="742" y="1"/>
                      </a:lnTo>
                      <a:lnTo>
                        <a:pt x="752" y="1"/>
                      </a:lnTo>
                      <a:lnTo>
                        <a:pt x="763" y="1"/>
                      </a:lnTo>
                      <a:lnTo>
                        <a:pt x="774" y="3"/>
                      </a:lnTo>
                      <a:lnTo>
                        <a:pt x="801" y="8"/>
                      </a:lnTo>
                      <a:lnTo>
                        <a:pt x="830" y="15"/>
                      </a:lnTo>
                      <a:lnTo>
                        <a:pt x="831" y="18"/>
                      </a:lnTo>
                      <a:lnTo>
                        <a:pt x="831" y="19"/>
                      </a:lnTo>
                      <a:lnTo>
                        <a:pt x="831" y="21"/>
                      </a:lnTo>
                      <a:lnTo>
                        <a:pt x="833" y="22"/>
                      </a:lnTo>
                      <a:lnTo>
                        <a:pt x="834" y="25"/>
                      </a:lnTo>
                      <a:lnTo>
                        <a:pt x="834" y="26"/>
                      </a:lnTo>
                      <a:lnTo>
                        <a:pt x="835" y="29"/>
                      </a:lnTo>
                      <a:lnTo>
                        <a:pt x="835" y="30"/>
                      </a:lnTo>
                      <a:lnTo>
                        <a:pt x="839" y="30"/>
                      </a:lnTo>
                      <a:lnTo>
                        <a:pt x="842" y="30"/>
                      </a:lnTo>
                      <a:lnTo>
                        <a:pt x="846" y="30"/>
                      </a:lnTo>
                      <a:lnTo>
                        <a:pt x="849" y="32"/>
                      </a:lnTo>
                      <a:lnTo>
                        <a:pt x="853" y="32"/>
                      </a:lnTo>
                      <a:lnTo>
                        <a:pt x="857" y="32"/>
                      </a:lnTo>
                      <a:lnTo>
                        <a:pt x="860" y="32"/>
                      </a:lnTo>
                      <a:lnTo>
                        <a:pt x="864" y="33"/>
                      </a:lnTo>
                      <a:lnTo>
                        <a:pt x="877" y="51"/>
                      </a:lnTo>
                      <a:lnTo>
                        <a:pt x="889" y="69"/>
                      </a:lnTo>
                      <a:lnTo>
                        <a:pt x="902" y="89"/>
                      </a:lnTo>
                      <a:lnTo>
                        <a:pt x="910" y="108"/>
                      </a:lnTo>
                      <a:lnTo>
                        <a:pt x="914" y="119"/>
                      </a:lnTo>
                      <a:lnTo>
                        <a:pt x="917" y="129"/>
                      </a:lnTo>
                      <a:lnTo>
                        <a:pt x="920" y="140"/>
                      </a:lnTo>
                      <a:lnTo>
                        <a:pt x="920" y="152"/>
                      </a:lnTo>
                      <a:lnTo>
                        <a:pt x="920" y="163"/>
                      </a:lnTo>
                      <a:lnTo>
                        <a:pt x="918" y="176"/>
                      </a:lnTo>
                      <a:lnTo>
                        <a:pt x="917" y="188"/>
                      </a:lnTo>
                      <a:lnTo>
                        <a:pt x="913" y="202"/>
                      </a:lnTo>
                      <a:lnTo>
                        <a:pt x="909" y="204"/>
                      </a:lnTo>
                      <a:lnTo>
                        <a:pt x="905" y="204"/>
                      </a:lnTo>
                      <a:lnTo>
                        <a:pt x="902" y="205"/>
                      </a:lnTo>
                      <a:lnTo>
                        <a:pt x="898" y="206"/>
                      </a:lnTo>
                      <a:lnTo>
                        <a:pt x="895" y="206"/>
                      </a:lnTo>
                      <a:lnTo>
                        <a:pt x="891" y="208"/>
                      </a:lnTo>
                      <a:lnTo>
                        <a:pt x="888" y="209"/>
                      </a:lnTo>
                      <a:lnTo>
                        <a:pt x="884" y="210"/>
                      </a:lnTo>
                      <a:lnTo>
                        <a:pt x="884" y="226"/>
                      </a:lnTo>
                      <a:lnTo>
                        <a:pt x="887" y="240"/>
                      </a:lnTo>
                      <a:lnTo>
                        <a:pt x="889" y="251"/>
                      </a:lnTo>
                      <a:lnTo>
                        <a:pt x="896" y="262"/>
                      </a:lnTo>
                      <a:lnTo>
                        <a:pt x="899" y="267"/>
                      </a:lnTo>
                      <a:lnTo>
                        <a:pt x="903" y="271"/>
                      </a:lnTo>
                      <a:lnTo>
                        <a:pt x="909" y="276"/>
                      </a:lnTo>
                      <a:lnTo>
                        <a:pt x="914" y="280"/>
                      </a:lnTo>
                      <a:lnTo>
                        <a:pt x="921" y="282"/>
                      </a:lnTo>
                      <a:lnTo>
                        <a:pt x="929" y="287"/>
                      </a:lnTo>
                      <a:lnTo>
                        <a:pt x="938" y="288"/>
                      </a:lnTo>
                      <a:lnTo>
                        <a:pt x="947" y="291"/>
                      </a:lnTo>
                      <a:lnTo>
                        <a:pt x="939" y="307"/>
                      </a:lnTo>
                      <a:lnTo>
                        <a:pt x="929" y="328"/>
                      </a:lnTo>
                      <a:lnTo>
                        <a:pt x="917" y="348"/>
                      </a:lnTo>
                      <a:lnTo>
                        <a:pt x="903" y="367"/>
                      </a:lnTo>
                      <a:lnTo>
                        <a:pt x="896" y="377"/>
                      </a:lnTo>
                      <a:lnTo>
                        <a:pt x="888" y="385"/>
                      </a:lnTo>
                      <a:lnTo>
                        <a:pt x="880" y="393"/>
                      </a:lnTo>
                      <a:lnTo>
                        <a:pt x="871" y="400"/>
                      </a:lnTo>
                      <a:lnTo>
                        <a:pt x="863" y="406"/>
                      </a:lnTo>
                      <a:lnTo>
                        <a:pt x="855" y="411"/>
                      </a:lnTo>
                      <a:lnTo>
                        <a:pt x="845" y="414"/>
                      </a:lnTo>
                      <a:lnTo>
                        <a:pt x="835" y="417"/>
                      </a:lnTo>
                      <a:lnTo>
                        <a:pt x="835" y="414"/>
                      </a:lnTo>
                      <a:lnTo>
                        <a:pt x="834" y="413"/>
                      </a:lnTo>
                      <a:lnTo>
                        <a:pt x="834" y="411"/>
                      </a:lnTo>
                      <a:lnTo>
                        <a:pt x="833" y="410"/>
                      </a:lnTo>
                      <a:lnTo>
                        <a:pt x="831" y="407"/>
                      </a:lnTo>
                      <a:lnTo>
                        <a:pt x="831" y="406"/>
                      </a:lnTo>
                      <a:lnTo>
                        <a:pt x="831" y="404"/>
                      </a:lnTo>
                      <a:lnTo>
                        <a:pt x="830" y="403"/>
                      </a:lnTo>
                      <a:lnTo>
                        <a:pt x="827" y="403"/>
                      </a:lnTo>
                      <a:lnTo>
                        <a:pt x="824" y="404"/>
                      </a:lnTo>
                      <a:lnTo>
                        <a:pt x="823" y="404"/>
                      </a:lnTo>
                      <a:lnTo>
                        <a:pt x="820" y="406"/>
                      </a:lnTo>
                      <a:lnTo>
                        <a:pt x="817" y="406"/>
                      </a:lnTo>
                      <a:lnTo>
                        <a:pt x="815" y="407"/>
                      </a:lnTo>
                      <a:lnTo>
                        <a:pt x="812" y="407"/>
                      </a:lnTo>
                      <a:lnTo>
                        <a:pt x="809" y="408"/>
                      </a:lnTo>
                      <a:lnTo>
                        <a:pt x="805" y="422"/>
                      </a:lnTo>
                      <a:lnTo>
                        <a:pt x="799" y="436"/>
                      </a:lnTo>
                      <a:lnTo>
                        <a:pt x="795" y="449"/>
                      </a:lnTo>
                      <a:lnTo>
                        <a:pt x="790" y="461"/>
                      </a:lnTo>
                      <a:lnTo>
                        <a:pt x="784" y="474"/>
                      </a:lnTo>
                      <a:lnTo>
                        <a:pt x="778" y="486"/>
                      </a:lnTo>
                      <a:lnTo>
                        <a:pt x="774" y="501"/>
                      </a:lnTo>
                      <a:lnTo>
                        <a:pt x="769" y="517"/>
                      </a:lnTo>
                      <a:lnTo>
                        <a:pt x="769" y="541"/>
                      </a:lnTo>
                      <a:lnTo>
                        <a:pt x="767" y="566"/>
                      </a:lnTo>
                      <a:lnTo>
                        <a:pt x="765" y="591"/>
                      </a:lnTo>
                      <a:lnTo>
                        <a:pt x="762" y="616"/>
                      </a:lnTo>
                      <a:lnTo>
                        <a:pt x="755" y="665"/>
                      </a:lnTo>
                      <a:lnTo>
                        <a:pt x="747" y="715"/>
                      </a:lnTo>
                      <a:lnTo>
                        <a:pt x="738" y="764"/>
                      </a:lnTo>
                      <a:lnTo>
                        <a:pt x="731" y="813"/>
                      </a:lnTo>
                      <a:lnTo>
                        <a:pt x="729" y="836"/>
                      </a:lnTo>
                      <a:lnTo>
                        <a:pt x="727" y="860"/>
                      </a:lnTo>
                      <a:lnTo>
                        <a:pt x="726" y="883"/>
                      </a:lnTo>
                      <a:lnTo>
                        <a:pt x="727" y="907"/>
                      </a:lnTo>
                      <a:lnTo>
                        <a:pt x="718" y="913"/>
                      </a:lnTo>
                      <a:lnTo>
                        <a:pt x="709" y="918"/>
                      </a:lnTo>
                      <a:lnTo>
                        <a:pt x="704" y="922"/>
                      </a:lnTo>
                      <a:lnTo>
                        <a:pt x="698" y="925"/>
                      </a:lnTo>
                      <a:lnTo>
                        <a:pt x="693" y="928"/>
                      </a:lnTo>
                      <a:lnTo>
                        <a:pt x="686" y="931"/>
                      </a:lnTo>
                      <a:lnTo>
                        <a:pt x="677" y="933"/>
                      </a:lnTo>
                      <a:lnTo>
                        <a:pt x="666" y="937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  <p:sp>
              <p:nvSpPr>
                <p:cNvPr id="113" name="Freeform 180"/>
                <p:cNvSpPr>
                  <a:spLocks/>
                </p:cNvSpPr>
                <p:nvPr/>
              </p:nvSpPr>
              <p:spPr bwMode="auto">
                <a:xfrm rot="107596">
                  <a:off x="12631917" y="2974578"/>
                  <a:ext cx="601283" cy="203419"/>
                </a:xfrm>
                <a:custGeom>
                  <a:avLst/>
                  <a:gdLst>
                    <a:gd name="T0" fmla="*/ 3 w 731"/>
                    <a:gd name="T1" fmla="*/ 1 h 199"/>
                    <a:gd name="T2" fmla="*/ 3 w 731"/>
                    <a:gd name="T3" fmla="*/ 1 h 199"/>
                    <a:gd name="T4" fmla="*/ 2 w 731"/>
                    <a:gd name="T5" fmla="*/ 1 h 199"/>
                    <a:gd name="T6" fmla="*/ 2 w 731"/>
                    <a:gd name="T7" fmla="*/ 1 h 199"/>
                    <a:gd name="T8" fmla="*/ 2 w 731"/>
                    <a:gd name="T9" fmla="*/ 1 h 199"/>
                    <a:gd name="T10" fmla="*/ 2 w 731"/>
                    <a:gd name="T11" fmla="*/ 1 h 199"/>
                    <a:gd name="T12" fmla="*/ 2 w 731"/>
                    <a:gd name="T13" fmla="*/ 1 h 199"/>
                    <a:gd name="T14" fmla="*/ 2 w 731"/>
                    <a:gd name="T15" fmla="*/ 1 h 199"/>
                    <a:gd name="T16" fmla="*/ 2 w 731"/>
                    <a:gd name="T17" fmla="*/ 1 h 199"/>
                    <a:gd name="T18" fmla="*/ 1 w 731"/>
                    <a:gd name="T19" fmla="*/ 1 h 199"/>
                    <a:gd name="T20" fmla="*/ 1 w 731"/>
                    <a:gd name="T21" fmla="*/ 1 h 199"/>
                    <a:gd name="T22" fmla="*/ 1 w 731"/>
                    <a:gd name="T23" fmla="*/ 1 h 199"/>
                    <a:gd name="T24" fmla="*/ 1 w 731"/>
                    <a:gd name="T25" fmla="*/ 1 h 199"/>
                    <a:gd name="T26" fmla="*/ 1 w 731"/>
                    <a:gd name="T27" fmla="*/ 1 h 199"/>
                    <a:gd name="T28" fmla="*/ 1 w 731"/>
                    <a:gd name="T29" fmla="*/ 1 h 199"/>
                    <a:gd name="T30" fmla="*/ 1 w 731"/>
                    <a:gd name="T31" fmla="*/ 1 h 199"/>
                    <a:gd name="T32" fmla="*/ 0 w 731"/>
                    <a:gd name="T33" fmla="*/ 1 h 199"/>
                    <a:gd name="T34" fmla="*/ 0 w 731"/>
                    <a:gd name="T35" fmla="*/ 1 h 199"/>
                    <a:gd name="T36" fmla="*/ 0 w 731"/>
                    <a:gd name="T37" fmla="*/ 1 h 199"/>
                    <a:gd name="T38" fmla="*/ 0 w 731"/>
                    <a:gd name="T39" fmla="*/ 1 h 199"/>
                    <a:gd name="T40" fmla="*/ 0 w 731"/>
                    <a:gd name="T41" fmla="*/ 1 h 199"/>
                    <a:gd name="T42" fmla="*/ 1 w 731"/>
                    <a:gd name="T43" fmla="*/ 1 h 199"/>
                    <a:gd name="T44" fmla="*/ 1 w 731"/>
                    <a:gd name="T45" fmla="*/ 1 h 199"/>
                    <a:gd name="T46" fmla="*/ 1 w 731"/>
                    <a:gd name="T47" fmla="*/ 1 h 199"/>
                    <a:gd name="T48" fmla="*/ 1 w 731"/>
                    <a:gd name="T49" fmla="*/ 1 h 199"/>
                    <a:gd name="T50" fmla="*/ 1 w 731"/>
                    <a:gd name="T51" fmla="*/ 0 h 199"/>
                    <a:gd name="T52" fmla="*/ 1 w 731"/>
                    <a:gd name="T53" fmla="*/ 0 h 199"/>
                    <a:gd name="T54" fmla="*/ 1 w 731"/>
                    <a:gd name="T55" fmla="*/ 0 h 199"/>
                    <a:gd name="T56" fmla="*/ 1 w 731"/>
                    <a:gd name="T57" fmla="*/ 0 h 199"/>
                    <a:gd name="T58" fmla="*/ 2 w 731"/>
                    <a:gd name="T59" fmla="*/ 0 h 199"/>
                    <a:gd name="T60" fmla="*/ 2 w 731"/>
                    <a:gd name="T61" fmla="*/ 0 h 199"/>
                    <a:gd name="T62" fmla="*/ 2 w 731"/>
                    <a:gd name="T63" fmla="*/ 0 h 199"/>
                    <a:gd name="T64" fmla="*/ 2 w 731"/>
                    <a:gd name="T65" fmla="*/ 0 h 199"/>
                    <a:gd name="T66" fmla="*/ 3 w 731"/>
                    <a:gd name="T67" fmla="*/ 0 h 199"/>
                    <a:gd name="T68" fmla="*/ 3 w 731"/>
                    <a:gd name="T69" fmla="*/ 0 h 199"/>
                    <a:gd name="T70" fmla="*/ 3 w 731"/>
                    <a:gd name="T71" fmla="*/ 0 h 199"/>
                    <a:gd name="T72" fmla="*/ 3 w 731"/>
                    <a:gd name="T73" fmla="*/ 0 h 199"/>
                    <a:gd name="T74" fmla="*/ 3 w 731"/>
                    <a:gd name="T75" fmla="*/ 0 h 199"/>
                    <a:gd name="T76" fmla="*/ 3 w 731"/>
                    <a:gd name="T77" fmla="*/ 0 h 199"/>
                    <a:gd name="T78" fmla="*/ 3 w 731"/>
                    <a:gd name="T79" fmla="*/ 1 h 199"/>
                    <a:gd name="T80" fmla="*/ 3 w 731"/>
                    <a:gd name="T81" fmla="*/ 1 h 199"/>
                    <a:gd name="T82" fmla="*/ 3 w 731"/>
                    <a:gd name="T83" fmla="*/ 1 h 199"/>
                    <a:gd name="T84" fmla="*/ 3 w 731"/>
                    <a:gd name="T85" fmla="*/ 1 h 199"/>
                    <a:gd name="T86" fmla="*/ 4 w 731"/>
                    <a:gd name="T87" fmla="*/ 1 h 199"/>
                    <a:gd name="T88" fmla="*/ 4 w 731"/>
                    <a:gd name="T89" fmla="*/ 0 h 199"/>
                    <a:gd name="T90" fmla="*/ 5 w 731"/>
                    <a:gd name="T91" fmla="*/ 0 h 199"/>
                    <a:gd name="T92" fmla="*/ 5 w 731"/>
                    <a:gd name="T93" fmla="*/ 1 h 199"/>
                    <a:gd name="T94" fmla="*/ 5 w 731"/>
                    <a:gd name="T95" fmla="*/ 1 h 199"/>
                    <a:gd name="T96" fmla="*/ 4 w 731"/>
                    <a:gd name="T97" fmla="*/ 1 h 199"/>
                    <a:gd name="T98" fmla="*/ 4 w 731"/>
                    <a:gd name="T99" fmla="*/ 1 h 199"/>
                    <a:gd name="T100" fmla="*/ 3 w 731"/>
                    <a:gd name="T101" fmla="*/ 1 h 19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31"/>
                    <a:gd name="T154" fmla="*/ 0 h 199"/>
                    <a:gd name="T155" fmla="*/ 731 w 731"/>
                    <a:gd name="T156" fmla="*/ 199 h 19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31" h="199">
                      <a:moveTo>
                        <a:pt x="483" y="198"/>
                      </a:moveTo>
                      <a:lnTo>
                        <a:pt x="461" y="187"/>
                      </a:lnTo>
                      <a:lnTo>
                        <a:pt x="443" y="179"/>
                      </a:lnTo>
                      <a:lnTo>
                        <a:pt x="430" y="176"/>
                      </a:lnTo>
                      <a:lnTo>
                        <a:pt x="419" y="175"/>
                      </a:lnTo>
                      <a:lnTo>
                        <a:pt x="408" y="176"/>
                      </a:lnTo>
                      <a:lnTo>
                        <a:pt x="397" y="179"/>
                      </a:lnTo>
                      <a:lnTo>
                        <a:pt x="382" y="183"/>
                      </a:lnTo>
                      <a:lnTo>
                        <a:pt x="362" y="186"/>
                      </a:lnTo>
                      <a:lnTo>
                        <a:pt x="358" y="176"/>
                      </a:lnTo>
                      <a:lnTo>
                        <a:pt x="354" y="169"/>
                      </a:lnTo>
                      <a:lnTo>
                        <a:pt x="349" y="167"/>
                      </a:lnTo>
                      <a:lnTo>
                        <a:pt x="343" y="164"/>
                      </a:lnTo>
                      <a:lnTo>
                        <a:pt x="338" y="164"/>
                      </a:lnTo>
                      <a:lnTo>
                        <a:pt x="333" y="162"/>
                      </a:lnTo>
                      <a:lnTo>
                        <a:pt x="328" y="162"/>
                      </a:lnTo>
                      <a:lnTo>
                        <a:pt x="322" y="162"/>
                      </a:lnTo>
                      <a:lnTo>
                        <a:pt x="322" y="161"/>
                      </a:lnTo>
                      <a:lnTo>
                        <a:pt x="321" y="158"/>
                      </a:lnTo>
                      <a:lnTo>
                        <a:pt x="321" y="157"/>
                      </a:lnTo>
                      <a:lnTo>
                        <a:pt x="320" y="154"/>
                      </a:lnTo>
                      <a:lnTo>
                        <a:pt x="318" y="153"/>
                      </a:lnTo>
                      <a:lnTo>
                        <a:pt x="318" y="151"/>
                      </a:lnTo>
                      <a:lnTo>
                        <a:pt x="318" y="150"/>
                      </a:lnTo>
                      <a:lnTo>
                        <a:pt x="317" y="147"/>
                      </a:lnTo>
                      <a:lnTo>
                        <a:pt x="289" y="140"/>
                      </a:lnTo>
                      <a:lnTo>
                        <a:pt x="263" y="135"/>
                      </a:lnTo>
                      <a:lnTo>
                        <a:pt x="252" y="133"/>
                      </a:lnTo>
                      <a:lnTo>
                        <a:pt x="239" y="133"/>
                      </a:lnTo>
                      <a:lnTo>
                        <a:pt x="229" y="133"/>
                      </a:lnTo>
                      <a:lnTo>
                        <a:pt x="218" y="135"/>
                      </a:lnTo>
                      <a:lnTo>
                        <a:pt x="209" y="138"/>
                      </a:lnTo>
                      <a:lnTo>
                        <a:pt x="199" y="142"/>
                      </a:lnTo>
                      <a:lnTo>
                        <a:pt x="189" y="147"/>
                      </a:lnTo>
                      <a:lnTo>
                        <a:pt x="181" y="154"/>
                      </a:lnTo>
                      <a:lnTo>
                        <a:pt x="171" y="162"/>
                      </a:lnTo>
                      <a:lnTo>
                        <a:pt x="163" y="172"/>
                      </a:lnTo>
                      <a:lnTo>
                        <a:pt x="155" y="183"/>
                      </a:lnTo>
                      <a:lnTo>
                        <a:pt x="145" y="197"/>
                      </a:lnTo>
                      <a:lnTo>
                        <a:pt x="126" y="194"/>
                      </a:lnTo>
                      <a:lnTo>
                        <a:pt x="112" y="192"/>
                      </a:lnTo>
                      <a:lnTo>
                        <a:pt x="105" y="189"/>
                      </a:lnTo>
                      <a:lnTo>
                        <a:pt x="101" y="186"/>
                      </a:lnTo>
                      <a:lnTo>
                        <a:pt x="97" y="183"/>
                      </a:lnTo>
                      <a:lnTo>
                        <a:pt x="92" y="179"/>
                      </a:lnTo>
                      <a:lnTo>
                        <a:pt x="87" y="171"/>
                      </a:lnTo>
                      <a:lnTo>
                        <a:pt x="83" y="161"/>
                      </a:lnTo>
                      <a:lnTo>
                        <a:pt x="80" y="150"/>
                      </a:lnTo>
                      <a:lnTo>
                        <a:pt x="77" y="136"/>
                      </a:lnTo>
                      <a:lnTo>
                        <a:pt x="73" y="136"/>
                      </a:lnTo>
                      <a:lnTo>
                        <a:pt x="63" y="138"/>
                      </a:lnTo>
                      <a:lnTo>
                        <a:pt x="52" y="140"/>
                      </a:lnTo>
                      <a:lnTo>
                        <a:pt x="40" y="142"/>
                      </a:lnTo>
                      <a:lnTo>
                        <a:pt x="27" y="144"/>
                      </a:lnTo>
                      <a:lnTo>
                        <a:pt x="15" y="147"/>
                      </a:lnTo>
                      <a:lnTo>
                        <a:pt x="5" y="149"/>
                      </a:lnTo>
                      <a:lnTo>
                        <a:pt x="0" y="149"/>
                      </a:lnTo>
                      <a:lnTo>
                        <a:pt x="2" y="144"/>
                      </a:lnTo>
                      <a:lnTo>
                        <a:pt x="9" y="138"/>
                      </a:lnTo>
                      <a:lnTo>
                        <a:pt x="19" y="131"/>
                      </a:lnTo>
                      <a:lnTo>
                        <a:pt x="30" y="124"/>
                      </a:lnTo>
                      <a:lnTo>
                        <a:pt x="41" y="118"/>
                      </a:lnTo>
                      <a:lnTo>
                        <a:pt x="52" y="113"/>
                      </a:lnTo>
                      <a:lnTo>
                        <a:pt x="60" y="110"/>
                      </a:lnTo>
                      <a:lnTo>
                        <a:pt x="65" y="111"/>
                      </a:lnTo>
                      <a:lnTo>
                        <a:pt x="73" y="106"/>
                      </a:lnTo>
                      <a:lnTo>
                        <a:pt x="79" y="103"/>
                      </a:lnTo>
                      <a:lnTo>
                        <a:pt x="84" y="100"/>
                      </a:lnTo>
                      <a:lnTo>
                        <a:pt x="88" y="97"/>
                      </a:lnTo>
                      <a:lnTo>
                        <a:pt x="92" y="96"/>
                      </a:lnTo>
                      <a:lnTo>
                        <a:pt x="98" y="96"/>
                      </a:lnTo>
                      <a:lnTo>
                        <a:pt x="103" y="95"/>
                      </a:lnTo>
                      <a:lnTo>
                        <a:pt x="110" y="93"/>
                      </a:lnTo>
                      <a:lnTo>
                        <a:pt x="116" y="81"/>
                      </a:lnTo>
                      <a:lnTo>
                        <a:pt x="119" y="68"/>
                      </a:lnTo>
                      <a:lnTo>
                        <a:pt x="121" y="57"/>
                      </a:lnTo>
                      <a:lnTo>
                        <a:pt x="123" y="46"/>
                      </a:lnTo>
                      <a:lnTo>
                        <a:pt x="124" y="35"/>
                      </a:lnTo>
                      <a:lnTo>
                        <a:pt x="124" y="24"/>
                      </a:lnTo>
                      <a:lnTo>
                        <a:pt x="124" y="13"/>
                      </a:lnTo>
                      <a:lnTo>
                        <a:pt x="124" y="2"/>
                      </a:lnTo>
                      <a:lnTo>
                        <a:pt x="152" y="0"/>
                      </a:lnTo>
                      <a:lnTo>
                        <a:pt x="174" y="0"/>
                      </a:lnTo>
                      <a:lnTo>
                        <a:pt x="189" y="0"/>
                      </a:lnTo>
                      <a:lnTo>
                        <a:pt x="202" y="0"/>
                      </a:lnTo>
                      <a:lnTo>
                        <a:pt x="213" y="0"/>
                      </a:lnTo>
                      <a:lnTo>
                        <a:pt x="221" y="2"/>
                      </a:lnTo>
                      <a:lnTo>
                        <a:pt x="231" y="3"/>
                      </a:lnTo>
                      <a:lnTo>
                        <a:pt x="242" y="5"/>
                      </a:lnTo>
                      <a:lnTo>
                        <a:pt x="254" y="16"/>
                      </a:lnTo>
                      <a:lnTo>
                        <a:pt x="268" y="25"/>
                      </a:lnTo>
                      <a:lnTo>
                        <a:pt x="281" y="34"/>
                      </a:lnTo>
                      <a:lnTo>
                        <a:pt x="295" y="39"/>
                      </a:lnTo>
                      <a:lnTo>
                        <a:pt x="308" y="43"/>
                      </a:lnTo>
                      <a:lnTo>
                        <a:pt x="322" y="46"/>
                      </a:lnTo>
                      <a:lnTo>
                        <a:pt x="338" y="47"/>
                      </a:lnTo>
                      <a:lnTo>
                        <a:pt x="351" y="47"/>
                      </a:lnTo>
                      <a:lnTo>
                        <a:pt x="367" y="46"/>
                      </a:lnTo>
                      <a:lnTo>
                        <a:pt x="380" y="43"/>
                      </a:lnTo>
                      <a:lnTo>
                        <a:pt x="396" y="41"/>
                      </a:lnTo>
                      <a:lnTo>
                        <a:pt x="411" y="35"/>
                      </a:lnTo>
                      <a:lnTo>
                        <a:pt x="426" y="28"/>
                      </a:lnTo>
                      <a:lnTo>
                        <a:pt x="441" y="21"/>
                      </a:lnTo>
                      <a:lnTo>
                        <a:pt x="457" y="13"/>
                      </a:lnTo>
                      <a:lnTo>
                        <a:pt x="472" y="5"/>
                      </a:lnTo>
                      <a:lnTo>
                        <a:pt x="479" y="5"/>
                      </a:lnTo>
                      <a:lnTo>
                        <a:pt x="484" y="5"/>
                      </a:lnTo>
                      <a:lnTo>
                        <a:pt x="490" y="5"/>
                      </a:lnTo>
                      <a:lnTo>
                        <a:pt x="493" y="5"/>
                      </a:lnTo>
                      <a:lnTo>
                        <a:pt x="495" y="6"/>
                      </a:lnTo>
                      <a:lnTo>
                        <a:pt x="500" y="7"/>
                      </a:lnTo>
                      <a:lnTo>
                        <a:pt x="502" y="9"/>
                      </a:lnTo>
                      <a:lnTo>
                        <a:pt x="507" y="10"/>
                      </a:lnTo>
                      <a:lnTo>
                        <a:pt x="507" y="17"/>
                      </a:lnTo>
                      <a:lnTo>
                        <a:pt x="505" y="23"/>
                      </a:lnTo>
                      <a:lnTo>
                        <a:pt x="502" y="29"/>
                      </a:lnTo>
                      <a:lnTo>
                        <a:pt x="500" y="38"/>
                      </a:lnTo>
                      <a:lnTo>
                        <a:pt x="493" y="52"/>
                      </a:lnTo>
                      <a:lnTo>
                        <a:pt x="487" y="65"/>
                      </a:lnTo>
                      <a:lnTo>
                        <a:pt x="486" y="71"/>
                      </a:lnTo>
                      <a:lnTo>
                        <a:pt x="486" y="78"/>
                      </a:lnTo>
                      <a:lnTo>
                        <a:pt x="489" y="82"/>
                      </a:lnTo>
                      <a:lnTo>
                        <a:pt x="491" y="88"/>
                      </a:lnTo>
                      <a:lnTo>
                        <a:pt x="498" y="90"/>
                      </a:lnTo>
                      <a:lnTo>
                        <a:pt x="507" y="93"/>
                      </a:lnTo>
                      <a:lnTo>
                        <a:pt x="519" y="96"/>
                      </a:lnTo>
                      <a:lnTo>
                        <a:pt x="534" y="96"/>
                      </a:lnTo>
                      <a:lnTo>
                        <a:pt x="541" y="90"/>
                      </a:lnTo>
                      <a:lnTo>
                        <a:pt x="549" y="85"/>
                      </a:lnTo>
                      <a:lnTo>
                        <a:pt x="559" y="79"/>
                      </a:lnTo>
                      <a:lnTo>
                        <a:pt x="569" y="74"/>
                      </a:lnTo>
                      <a:lnTo>
                        <a:pt x="595" y="63"/>
                      </a:lnTo>
                      <a:lnTo>
                        <a:pt x="623" y="52"/>
                      </a:lnTo>
                      <a:lnTo>
                        <a:pt x="652" y="42"/>
                      </a:lnTo>
                      <a:lnTo>
                        <a:pt x="680" y="32"/>
                      </a:lnTo>
                      <a:lnTo>
                        <a:pt x="706" y="25"/>
                      </a:lnTo>
                      <a:lnTo>
                        <a:pt x="730" y="20"/>
                      </a:lnTo>
                      <a:lnTo>
                        <a:pt x="728" y="38"/>
                      </a:lnTo>
                      <a:lnTo>
                        <a:pt x="727" y="57"/>
                      </a:lnTo>
                      <a:lnTo>
                        <a:pt x="724" y="75"/>
                      </a:lnTo>
                      <a:lnTo>
                        <a:pt x="721" y="93"/>
                      </a:lnTo>
                      <a:lnTo>
                        <a:pt x="718" y="111"/>
                      </a:lnTo>
                      <a:lnTo>
                        <a:pt x="713" y="129"/>
                      </a:lnTo>
                      <a:lnTo>
                        <a:pt x="706" y="149"/>
                      </a:lnTo>
                      <a:lnTo>
                        <a:pt x="698" y="168"/>
                      </a:lnTo>
                      <a:lnTo>
                        <a:pt x="667" y="171"/>
                      </a:lnTo>
                      <a:lnTo>
                        <a:pt x="639" y="175"/>
                      </a:lnTo>
                      <a:lnTo>
                        <a:pt x="613" y="180"/>
                      </a:lnTo>
                      <a:lnTo>
                        <a:pt x="588" y="186"/>
                      </a:lnTo>
                      <a:lnTo>
                        <a:pt x="563" y="192"/>
                      </a:lnTo>
                      <a:lnTo>
                        <a:pt x="538" y="196"/>
                      </a:lnTo>
                      <a:lnTo>
                        <a:pt x="512" y="198"/>
                      </a:lnTo>
                      <a:lnTo>
                        <a:pt x="483" y="198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  <p:sp>
              <p:nvSpPr>
                <p:cNvPr id="116" name="Freeform 183"/>
                <p:cNvSpPr>
                  <a:spLocks/>
                </p:cNvSpPr>
                <p:nvPr/>
              </p:nvSpPr>
              <p:spPr bwMode="auto">
                <a:xfrm rot="114239">
                  <a:off x="12909208" y="2853906"/>
                  <a:ext cx="335668" cy="220657"/>
                </a:xfrm>
                <a:custGeom>
                  <a:avLst/>
                  <a:gdLst>
                    <a:gd name="T0" fmla="*/ 1 w 410"/>
                    <a:gd name="T1" fmla="*/ 1 h 216"/>
                    <a:gd name="T2" fmla="*/ 1 w 410"/>
                    <a:gd name="T3" fmla="*/ 1 h 216"/>
                    <a:gd name="T4" fmla="*/ 1 w 410"/>
                    <a:gd name="T5" fmla="*/ 1 h 216"/>
                    <a:gd name="T6" fmla="*/ 1 w 410"/>
                    <a:gd name="T7" fmla="*/ 1 h 216"/>
                    <a:gd name="T8" fmla="*/ 1 w 410"/>
                    <a:gd name="T9" fmla="*/ 1 h 216"/>
                    <a:gd name="T10" fmla="*/ 1 w 410"/>
                    <a:gd name="T11" fmla="*/ 1 h 216"/>
                    <a:gd name="T12" fmla="*/ 1 w 410"/>
                    <a:gd name="T13" fmla="*/ 1 h 216"/>
                    <a:gd name="T14" fmla="*/ 1 w 410"/>
                    <a:gd name="T15" fmla="*/ 1 h 216"/>
                    <a:gd name="T16" fmla="*/ 1 w 410"/>
                    <a:gd name="T17" fmla="*/ 1 h 216"/>
                    <a:gd name="T18" fmla="*/ 1 w 410"/>
                    <a:gd name="T19" fmla="*/ 1 h 216"/>
                    <a:gd name="T20" fmla="*/ 1 w 410"/>
                    <a:gd name="T21" fmla="*/ 1 h 216"/>
                    <a:gd name="T22" fmla="*/ 1 w 410"/>
                    <a:gd name="T23" fmla="*/ 1 h 216"/>
                    <a:gd name="T24" fmla="*/ 1 w 410"/>
                    <a:gd name="T25" fmla="*/ 1 h 216"/>
                    <a:gd name="T26" fmla="*/ 0 w 410"/>
                    <a:gd name="T27" fmla="*/ 1 h 216"/>
                    <a:gd name="T28" fmla="*/ 0 w 410"/>
                    <a:gd name="T29" fmla="*/ 1 h 216"/>
                    <a:gd name="T30" fmla="*/ 0 w 410"/>
                    <a:gd name="T31" fmla="*/ 1 h 216"/>
                    <a:gd name="T32" fmla="*/ 0 w 410"/>
                    <a:gd name="T33" fmla="*/ 1 h 216"/>
                    <a:gd name="T34" fmla="*/ 0 w 410"/>
                    <a:gd name="T35" fmla="*/ 1 h 216"/>
                    <a:gd name="T36" fmla="*/ 0 w 410"/>
                    <a:gd name="T37" fmla="*/ 1 h 216"/>
                    <a:gd name="T38" fmla="*/ 0 w 410"/>
                    <a:gd name="T39" fmla="*/ 1 h 216"/>
                    <a:gd name="T40" fmla="*/ 0 w 410"/>
                    <a:gd name="T41" fmla="*/ 0 h 216"/>
                    <a:gd name="T42" fmla="*/ 0 w 410"/>
                    <a:gd name="T43" fmla="*/ 0 h 216"/>
                    <a:gd name="T44" fmla="*/ 0 w 410"/>
                    <a:gd name="T45" fmla="*/ 0 h 216"/>
                    <a:gd name="T46" fmla="*/ 0 w 410"/>
                    <a:gd name="T47" fmla="*/ 0 h 216"/>
                    <a:gd name="T48" fmla="*/ 1 w 410"/>
                    <a:gd name="T49" fmla="*/ 0 h 216"/>
                    <a:gd name="T50" fmla="*/ 1 w 410"/>
                    <a:gd name="T51" fmla="*/ 0 h 216"/>
                    <a:gd name="T52" fmla="*/ 1 w 410"/>
                    <a:gd name="T53" fmla="*/ 0 h 216"/>
                    <a:gd name="T54" fmla="*/ 1 w 410"/>
                    <a:gd name="T55" fmla="*/ 0 h 216"/>
                    <a:gd name="T56" fmla="*/ 1 w 410"/>
                    <a:gd name="T57" fmla="*/ 0 h 216"/>
                    <a:gd name="T58" fmla="*/ 1 w 410"/>
                    <a:gd name="T59" fmla="*/ 0 h 216"/>
                    <a:gd name="T60" fmla="*/ 1 w 410"/>
                    <a:gd name="T61" fmla="*/ 0 h 216"/>
                    <a:gd name="T62" fmla="*/ 1 w 410"/>
                    <a:gd name="T63" fmla="*/ 1 h 216"/>
                    <a:gd name="T64" fmla="*/ 1 w 410"/>
                    <a:gd name="T65" fmla="*/ 1 h 216"/>
                    <a:gd name="T66" fmla="*/ 1 w 410"/>
                    <a:gd name="T67" fmla="*/ 1 h 216"/>
                    <a:gd name="T68" fmla="*/ 1 w 410"/>
                    <a:gd name="T69" fmla="*/ 1 h 216"/>
                    <a:gd name="T70" fmla="*/ 1 w 410"/>
                    <a:gd name="T71" fmla="*/ 1 h 216"/>
                    <a:gd name="T72" fmla="*/ 1 w 410"/>
                    <a:gd name="T73" fmla="*/ 1 h 216"/>
                    <a:gd name="T74" fmla="*/ 1 w 410"/>
                    <a:gd name="T75" fmla="*/ 0 h 216"/>
                    <a:gd name="T76" fmla="*/ 2 w 410"/>
                    <a:gd name="T77" fmla="*/ 0 h 216"/>
                    <a:gd name="T78" fmla="*/ 2 w 410"/>
                    <a:gd name="T79" fmla="*/ 0 h 216"/>
                    <a:gd name="T80" fmla="*/ 2 w 410"/>
                    <a:gd name="T81" fmla="*/ 0 h 216"/>
                    <a:gd name="T82" fmla="*/ 2 w 410"/>
                    <a:gd name="T83" fmla="*/ 0 h 216"/>
                    <a:gd name="T84" fmla="*/ 3 w 410"/>
                    <a:gd name="T85" fmla="*/ 1 h 216"/>
                    <a:gd name="T86" fmla="*/ 3 w 410"/>
                    <a:gd name="T87" fmla="*/ 1 h 216"/>
                    <a:gd name="T88" fmla="*/ 3 w 410"/>
                    <a:gd name="T89" fmla="*/ 1 h 216"/>
                    <a:gd name="T90" fmla="*/ 3 w 410"/>
                    <a:gd name="T91" fmla="*/ 1 h 216"/>
                    <a:gd name="T92" fmla="*/ 2 w 410"/>
                    <a:gd name="T93" fmla="*/ 1 h 216"/>
                    <a:gd name="T94" fmla="*/ 2 w 410"/>
                    <a:gd name="T95" fmla="*/ 1 h 216"/>
                    <a:gd name="T96" fmla="*/ 2 w 410"/>
                    <a:gd name="T97" fmla="*/ 1 h 216"/>
                    <a:gd name="T98" fmla="*/ 1 w 410"/>
                    <a:gd name="T99" fmla="*/ 1 h 216"/>
                    <a:gd name="T100" fmla="*/ 1 w 410"/>
                    <a:gd name="T101" fmla="*/ 2 h 21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10"/>
                    <a:gd name="T154" fmla="*/ 0 h 216"/>
                    <a:gd name="T155" fmla="*/ 410 w 410"/>
                    <a:gd name="T156" fmla="*/ 216 h 21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10" h="216">
                      <a:moveTo>
                        <a:pt x="174" y="215"/>
                      </a:moveTo>
                      <a:lnTo>
                        <a:pt x="168" y="208"/>
                      </a:lnTo>
                      <a:lnTo>
                        <a:pt x="163" y="202"/>
                      </a:lnTo>
                      <a:lnTo>
                        <a:pt x="160" y="196"/>
                      </a:lnTo>
                      <a:lnTo>
                        <a:pt x="158" y="190"/>
                      </a:lnTo>
                      <a:lnTo>
                        <a:pt x="158" y="184"/>
                      </a:lnTo>
                      <a:lnTo>
                        <a:pt x="160" y="179"/>
                      </a:lnTo>
                      <a:lnTo>
                        <a:pt x="161" y="173"/>
                      </a:lnTo>
                      <a:lnTo>
                        <a:pt x="164" y="169"/>
                      </a:lnTo>
                      <a:lnTo>
                        <a:pt x="169" y="158"/>
                      </a:lnTo>
                      <a:lnTo>
                        <a:pt x="175" y="148"/>
                      </a:lnTo>
                      <a:lnTo>
                        <a:pt x="178" y="144"/>
                      </a:lnTo>
                      <a:lnTo>
                        <a:pt x="179" y="139"/>
                      </a:lnTo>
                      <a:lnTo>
                        <a:pt x="181" y="135"/>
                      </a:lnTo>
                      <a:lnTo>
                        <a:pt x="181" y="129"/>
                      </a:lnTo>
                      <a:lnTo>
                        <a:pt x="172" y="126"/>
                      </a:lnTo>
                      <a:lnTo>
                        <a:pt x="165" y="124"/>
                      </a:lnTo>
                      <a:lnTo>
                        <a:pt x="157" y="124"/>
                      </a:lnTo>
                      <a:lnTo>
                        <a:pt x="150" y="124"/>
                      </a:lnTo>
                      <a:lnTo>
                        <a:pt x="143" y="126"/>
                      </a:lnTo>
                      <a:lnTo>
                        <a:pt x="135" y="128"/>
                      </a:lnTo>
                      <a:lnTo>
                        <a:pt x="128" y="130"/>
                      </a:lnTo>
                      <a:lnTo>
                        <a:pt x="121" y="135"/>
                      </a:lnTo>
                      <a:lnTo>
                        <a:pt x="108" y="143"/>
                      </a:lnTo>
                      <a:lnTo>
                        <a:pt x="95" y="153"/>
                      </a:lnTo>
                      <a:lnTo>
                        <a:pt x="82" y="161"/>
                      </a:lnTo>
                      <a:lnTo>
                        <a:pt x="71" y="169"/>
                      </a:lnTo>
                      <a:lnTo>
                        <a:pt x="63" y="169"/>
                      </a:lnTo>
                      <a:lnTo>
                        <a:pt x="56" y="169"/>
                      </a:lnTo>
                      <a:lnTo>
                        <a:pt x="48" y="169"/>
                      </a:lnTo>
                      <a:lnTo>
                        <a:pt x="41" y="169"/>
                      </a:lnTo>
                      <a:lnTo>
                        <a:pt x="32" y="169"/>
                      </a:lnTo>
                      <a:lnTo>
                        <a:pt x="23" y="168"/>
                      </a:lnTo>
                      <a:lnTo>
                        <a:pt x="13" y="168"/>
                      </a:lnTo>
                      <a:lnTo>
                        <a:pt x="0" y="166"/>
                      </a:lnTo>
                      <a:lnTo>
                        <a:pt x="5" y="148"/>
                      </a:lnTo>
                      <a:lnTo>
                        <a:pt x="6" y="133"/>
                      </a:lnTo>
                      <a:lnTo>
                        <a:pt x="7" y="118"/>
                      </a:lnTo>
                      <a:lnTo>
                        <a:pt x="7" y="106"/>
                      </a:lnTo>
                      <a:lnTo>
                        <a:pt x="7" y="83"/>
                      </a:lnTo>
                      <a:lnTo>
                        <a:pt x="7" y="65"/>
                      </a:lnTo>
                      <a:lnTo>
                        <a:pt x="9" y="58"/>
                      </a:lnTo>
                      <a:lnTo>
                        <a:pt x="13" y="53"/>
                      </a:lnTo>
                      <a:lnTo>
                        <a:pt x="17" y="47"/>
                      </a:lnTo>
                      <a:lnTo>
                        <a:pt x="24" y="43"/>
                      </a:lnTo>
                      <a:lnTo>
                        <a:pt x="34" y="40"/>
                      </a:lnTo>
                      <a:lnTo>
                        <a:pt x="48" y="36"/>
                      </a:lnTo>
                      <a:lnTo>
                        <a:pt x="63" y="34"/>
                      </a:lnTo>
                      <a:lnTo>
                        <a:pt x="82" y="32"/>
                      </a:lnTo>
                      <a:lnTo>
                        <a:pt x="93" y="25"/>
                      </a:lnTo>
                      <a:lnTo>
                        <a:pt x="103" y="21"/>
                      </a:lnTo>
                      <a:lnTo>
                        <a:pt x="111" y="16"/>
                      </a:lnTo>
                      <a:lnTo>
                        <a:pt x="118" y="13"/>
                      </a:lnTo>
                      <a:lnTo>
                        <a:pt x="128" y="10"/>
                      </a:lnTo>
                      <a:lnTo>
                        <a:pt x="138" y="7"/>
                      </a:lnTo>
                      <a:lnTo>
                        <a:pt x="149" y="4"/>
                      </a:lnTo>
                      <a:lnTo>
                        <a:pt x="163" y="0"/>
                      </a:lnTo>
                      <a:lnTo>
                        <a:pt x="160" y="13"/>
                      </a:lnTo>
                      <a:lnTo>
                        <a:pt x="156" y="24"/>
                      </a:lnTo>
                      <a:lnTo>
                        <a:pt x="153" y="34"/>
                      </a:lnTo>
                      <a:lnTo>
                        <a:pt x="149" y="42"/>
                      </a:lnTo>
                      <a:lnTo>
                        <a:pt x="146" y="49"/>
                      </a:lnTo>
                      <a:lnTo>
                        <a:pt x="143" y="57"/>
                      </a:lnTo>
                      <a:lnTo>
                        <a:pt x="142" y="63"/>
                      </a:lnTo>
                      <a:lnTo>
                        <a:pt x="140" y="70"/>
                      </a:lnTo>
                      <a:lnTo>
                        <a:pt x="151" y="72"/>
                      </a:lnTo>
                      <a:lnTo>
                        <a:pt x="163" y="74"/>
                      </a:lnTo>
                      <a:lnTo>
                        <a:pt x="174" y="76"/>
                      </a:lnTo>
                      <a:lnTo>
                        <a:pt x="185" y="78"/>
                      </a:lnTo>
                      <a:lnTo>
                        <a:pt x="197" y="81"/>
                      </a:lnTo>
                      <a:lnTo>
                        <a:pt x="208" y="82"/>
                      </a:lnTo>
                      <a:lnTo>
                        <a:pt x="219" y="85"/>
                      </a:lnTo>
                      <a:lnTo>
                        <a:pt x="232" y="86"/>
                      </a:lnTo>
                      <a:lnTo>
                        <a:pt x="235" y="72"/>
                      </a:lnTo>
                      <a:lnTo>
                        <a:pt x="239" y="60"/>
                      </a:lnTo>
                      <a:lnTo>
                        <a:pt x="244" y="50"/>
                      </a:lnTo>
                      <a:lnTo>
                        <a:pt x="250" y="43"/>
                      </a:lnTo>
                      <a:lnTo>
                        <a:pt x="257" y="39"/>
                      </a:lnTo>
                      <a:lnTo>
                        <a:pt x="265" y="36"/>
                      </a:lnTo>
                      <a:lnTo>
                        <a:pt x="273" y="35"/>
                      </a:lnTo>
                      <a:lnTo>
                        <a:pt x="282" y="36"/>
                      </a:lnTo>
                      <a:lnTo>
                        <a:pt x="304" y="40"/>
                      </a:lnTo>
                      <a:lnTo>
                        <a:pt x="329" y="47"/>
                      </a:lnTo>
                      <a:lnTo>
                        <a:pt x="358" y="53"/>
                      </a:lnTo>
                      <a:lnTo>
                        <a:pt x="392" y="58"/>
                      </a:lnTo>
                      <a:lnTo>
                        <a:pt x="394" y="67"/>
                      </a:lnTo>
                      <a:lnTo>
                        <a:pt x="397" y="76"/>
                      </a:lnTo>
                      <a:lnTo>
                        <a:pt x="398" y="86"/>
                      </a:lnTo>
                      <a:lnTo>
                        <a:pt x="401" y="94"/>
                      </a:lnTo>
                      <a:lnTo>
                        <a:pt x="402" y="104"/>
                      </a:lnTo>
                      <a:lnTo>
                        <a:pt x="405" y="114"/>
                      </a:lnTo>
                      <a:lnTo>
                        <a:pt x="406" y="124"/>
                      </a:lnTo>
                      <a:lnTo>
                        <a:pt x="409" y="133"/>
                      </a:lnTo>
                      <a:lnTo>
                        <a:pt x="381" y="140"/>
                      </a:lnTo>
                      <a:lnTo>
                        <a:pt x="351" y="153"/>
                      </a:lnTo>
                      <a:lnTo>
                        <a:pt x="320" y="165"/>
                      </a:lnTo>
                      <a:lnTo>
                        <a:pt x="289" y="180"/>
                      </a:lnTo>
                      <a:lnTo>
                        <a:pt x="258" y="193"/>
                      </a:lnTo>
                      <a:lnTo>
                        <a:pt x="228" y="204"/>
                      </a:lnTo>
                      <a:lnTo>
                        <a:pt x="214" y="209"/>
                      </a:lnTo>
                      <a:lnTo>
                        <a:pt x="200" y="212"/>
                      </a:lnTo>
                      <a:lnTo>
                        <a:pt x="186" y="215"/>
                      </a:lnTo>
                      <a:lnTo>
                        <a:pt x="174" y="215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  <p:sp>
              <p:nvSpPr>
                <p:cNvPr id="118" name="Freeform 185"/>
                <p:cNvSpPr>
                  <a:spLocks/>
                </p:cNvSpPr>
                <p:nvPr/>
              </p:nvSpPr>
              <p:spPr bwMode="auto">
                <a:xfrm rot="123104">
                  <a:off x="12696132" y="2526367"/>
                  <a:ext cx="338587" cy="493032"/>
                </a:xfrm>
                <a:custGeom>
                  <a:avLst/>
                  <a:gdLst>
                    <a:gd name="T0" fmla="*/ 1 w 410"/>
                    <a:gd name="T1" fmla="*/ 4 h 486"/>
                    <a:gd name="T2" fmla="*/ 1 w 410"/>
                    <a:gd name="T3" fmla="*/ 3 h 486"/>
                    <a:gd name="T4" fmla="*/ 1 w 410"/>
                    <a:gd name="T5" fmla="*/ 3 h 486"/>
                    <a:gd name="T6" fmla="*/ 1 w 410"/>
                    <a:gd name="T7" fmla="*/ 3 h 486"/>
                    <a:gd name="T8" fmla="*/ 1 w 410"/>
                    <a:gd name="T9" fmla="*/ 3 h 486"/>
                    <a:gd name="T10" fmla="*/ 1 w 410"/>
                    <a:gd name="T11" fmla="*/ 3 h 486"/>
                    <a:gd name="T12" fmla="*/ 1 w 410"/>
                    <a:gd name="T13" fmla="*/ 3 h 486"/>
                    <a:gd name="T14" fmla="*/ 1 w 410"/>
                    <a:gd name="T15" fmla="*/ 3 h 486"/>
                    <a:gd name="T16" fmla="*/ 0 w 410"/>
                    <a:gd name="T17" fmla="*/ 3 h 486"/>
                    <a:gd name="T18" fmla="*/ 0 w 410"/>
                    <a:gd name="T19" fmla="*/ 3 h 486"/>
                    <a:gd name="T20" fmla="*/ 0 w 410"/>
                    <a:gd name="T21" fmla="*/ 2 h 486"/>
                    <a:gd name="T22" fmla="*/ 0 w 410"/>
                    <a:gd name="T23" fmla="*/ 2 h 486"/>
                    <a:gd name="T24" fmla="*/ 0 w 410"/>
                    <a:gd name="T25" fmla="*/ 1 h 486"/>
                    <a:gd name="T26" fmla="*/ 0 w 410"/>
                    <a:gd name="T27" fmla="*/ 0 h 486"/>
                    <a:gd name="T28" fmla="*/ 0 w 410"/>
                    <a:gd name="T29" fmla="*/ 0 h 486"/>
                    <a:gd name="T30" fmla="*/ 0 w 410"/>
                    <a:gd name="T31" fmla="*/ 0 h 486"/>
                    <a:gd name="T32" fmla="*/ 1 w 410"/>
                    <a:gd name="T33" fmla="*/ 0 h 486"/>
                    <a:gd name="T34" fmla="*/ 1 w 410"/>
                    <a:gd name="T35" fmla="*/ 0 h 486"/>
                    <a:gd name="T36" fmla="*/ 1 w 410"/>
                    <a:gd name="T37" fmla="*/ 0 h 486"/>
                    <a:gd name="T38" fmla="*/ 1 w 410"/>
                    <a:gd name="T39" fmla="*/ 0 h 486"/>
                    <a:gd name="T40" fmla="*/ 2 w 410"/>
                    <a:gd name="T41" fmla="*/ 1 h 486"/>
                    <a:gd name="T42" fmla="*/ 2 w 410"/>
                    <a:gd name="T43" fmla="*/ 1 h 486"/>
                    <a:gd name="T44" fmla="*/ 3 w 410"/>
                    <a:gd name="T45" fmla="*/ 1 h 486"/>
                    <a:gd name="T46" fmla="*/ 3 w 410"/>
                    <a:gd name="T47" fmla="*/ 1 h 486"/>
                    <a:gd name="T48" fmla="*/ 3 w 410"/>
                    <a:gd name="T49" fmla="*/ 1 h 486"/>
                    <a:gd name="T50" fmla="*/ 3 w 410"/>
                    <a:gd name="T51" fmla="*/ 1 h 486"/>
                    <a:gd name="T52" fmla="*/ 3 w 410"/>
                    <a:gd name="T53" fmla="*/ 1 h 486"/>
                    <a:gd name="T54" fmla="*/ 2 w 410"/>
                    <a:gd name="T55" fmla="*/ 2 h 486"/>
                    <a:gd name="T56" fmla="*/ 2 w 410"/>
                    <a:gd name="T57" fmla="*/ 2 h 486"/>
                    <a:gd name="T58" fmla="*/ 2 w 410"/>
                    <a:gd name="T59" fmla="*/ 2 h 486"/>
                    <a:gd name="T60" fmla="*/ 2 w 410"/>
                    <a:gd name="T61" fmla="*/ 2 h 486"/>
                    <a:gd name="T62" fmla="*/ 2 w 410"/>
                    <a:gd name="T63" fmla="*/ 2 h 486"/>
                    <a:gd name="T64" fmla="*/ 2 w 410"/>
                    <a:gd name="T65" fmla="*/ 3 h 486"/>
                    <a:gd name="T66" fmla="*/ 2 w 410"/>
                    <a:gd name="T67" fmla="*/ 3 h 486"/>
                    <a:gd name="T68" fmla="*/ 2 w 410"/>
                    <a:gd name="T69" fmla="*/ 3 h 486"/>
                    <a:gd name="T70" fmla="*/ 2 w 410"/>
                    <a:gd name="T71" fmla="*/ 3 h 486"/>
                    <a:gd name="T72" fmla="*/ 2 w 410"/>
                    <a:gd name="T73" fmla="*/ 3 h 486"/>
                    <a:gd name="T74" fmla="*/ 2 w 410"/>
                    <a:gd name="T75" fmla="*/ 4 h 486"/>
                    <a:gd name="T76" fmla="*/ 2 w 410"/>
                    <a:gd name="T77" fmla="*/ 4 h 486"/>
                    <a:gd name="T78" fmla="*/ 2 w 410"/>
                    <a:gd name="T79" fmla="*/ 4 h 486"/>
                    <a:gd name="T80" fmla="*/ 1 w 410"/>
                    <a:gd name="T81" fmla="*/ 4 h 48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410"/>
                    <a:gd name="T124" fmla="*/ 0 h 486"/>
                    <a:gd name="T125" fmla="*/ 410 w 410"/>
                    <a:gd name="T126" fmla="*/ 486 h 48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410" h="486">
                      <a:moveTo>
                        <a:pt x="219" y="481"/>
                      </a:moveTo>
                      <a:lnTo>
                        <a:pt x="209" y="470"/>
                      </a:lnTo>
                      <a:lnTo>
                        <a:pt x="198" y="461"/>
                      </a:lnTo>
                      <a:lnTo>
                        <a:pt x="190" y="454"/>
                      </a:lnTo>
                      <a:lnTo>
                        <a:pt x="180" y="449"/>
                      </a:lnTo>
                      <a:lnTo>
                        <a:pt x="172" y="445"/>
                      </a:lnTo>
                      <a:lnTo>
                        <a:pt x="164" y="442"/>
                      </a:lnTo>
                      <a:lnTo>
                        <a:pt x="155" y="439"/>
                      </a:lnTo>
                      <a:lnTo>
                        <a:pt x="147" y="438"/>
                      </a:lnTo>
                      <a:lnTo>
                        <a:pt x="130" y="438"/>
                      </a:lnTo>
                      <a:lnTo>
                        <a:pt x="112" y="438"/>
                      </a:lnTo>
                      <a:lnTo>
                        <a:pt x="92" y="438"/>
                      </a:lnTo>
                      <a:lnTo>
                        <a:pt x="67" y="436"/>
                      </a:lnTo>
                      <a:lnTo>
                        <a:pt x="70" y="420"/>
                      </a:lnTo>
                      <a:lnTo>
                        <a:pt x="72" y="405"/>
                      </a:lnTo>
                      <a:lnTo>
                        <a:pt x="72" y="392"/>
                      </a:lnTo>
                      <a:lnTo>
                        <a:pt x="71" y="381"/>
                      </a:lnTo>
                      <a:lnTo>
                        <a:pt x="68" y="371"/>
                      </a:lnTo>
                      <a:lnTo>
                        <a:pt x="64" y="362"/>
                      </a:lnTo>
                      <a:lnTo>
                        <a:pt x="58" y="352"/>
                      </a:lnTo>
                      <a:lnTo>
                        <a:pt x="50" y="341"/>
                      </a:lnTo>
                      <a:lnTo>
                        <a:pt x="43" y="313"/>
                      </a:lnTo>
                      <a:lnTo>
                        <a:pt x="34" y="272"/>
                      </a:lnTo>
                      <a:lnTo>
                        <a:pt x="24" y="222"/>
                      </a:lnTo>
                      <a:lnTo>
                        <a:pt x="14" y="166"/>
                      </a:lnTo>
                      <a:lnTo>
                        <a:pt x="6" y="112"/>
                      </a:lnTo>
                      <a:lnTo>
                        <a:pt x="2" y="63"/>
                      </a:lnTo>
                      <a:lnTo>
                        <a:pt x="0" y="42"/>
                      </a:lnTo>
                      <a:lnTo>
                        <a:pt x="0" y="24"/>
                      </a:lnTo>
                      <a:lnTo>
                        <a:pt x="2" y="10"/>
                      </a:lnTo>
                      <a:lnTo>
                        <a:pt x="4" y="0"/>
                      </a:lnTo>
                      <a:lnTo>
                        <a:pt x="58" y="0"/>
                      </a:lnTo>
                      <a:lnTo>
                        <a:pt x="103" y="3"/>
                      </a:lnTo>
                      <a:lnTo>
                        <a:pt x="121" y="6"/>
                      </a:lnTo>
                      <a:lnTo>
                        <a:pt x="139" y="9"/>
                      </a:lnTo>
                      <a:lnTo>
                        <a:pt x="154" y="13"/>
                      </a:lnTo>
                      <a:lnTo>
                        <a:pt x="171" y="18"/>
                      </a:lnTo>
                      <a:lnTo>
                        <a:pt x="186" y="25"/>
                      </a:lnTo>
                      <a:lnTo>
                        <a:pt x="201" y="33"/>
                      </a:lnTo>
                      <a:lnTo>
                        <a:pt x="216" y="43"/>
                      </a:lnTo>
                      <a:lnTo>
                        <a:pt x="234" y="53"/>
                      </a:lnTo>
                      <a:lnTo>
                        <a:pt x="273" y="81"/>
                      </a:lnTo>
                      <a:lnTo>
                        <a:pt x="323" y="114"/>
                      </a:lnTo>
                      <a:lnTo>
                        <a:pt x="348" y="137"/>
                      </a:lnTo>
                      <a:lnTo>
                        <a:pt x="366" y="154"/>
                      </a:lnTo>
                      <a:lnTo>
                        <a:pt x="380" y="166"/>
                      </a:lnTo>
                      <a:lnTo>
                        <a:pt x="389" y="175"/>
                      </a:lnTo>
                      <a:lnTo>
                        <a:pt x="396" y="180"/>
                      </a:lnTo>
                      <a:lnTo>
                        <a:pt x="401" y="183"/>
                      </a:lnTo>
                      <a:lnTo>
                        <a:pt x="405" y="184"/>
                      </a:lnTo>
                      <a:lnTo>
                        <a:pt x="409" y="186"/>
                      </a:lnTo>
                      <a:lnTo>
                        <a:pt x="408" y="193"/>
                      </a:lnTo>
                      <a:lnTo>
                        <a:pt x="403" y="201"/>
                      </a:lnTo>
                      <a:lnTo>
                        <a:pt x="399" y="209"/>
                      </a:lnTo>
                      <a:lnTo>
                        <a:pt x="394" y="219"/>
                      </a:lnTo>
                      <a:lnTo>
                        <a:pt x="378" y="240"/>
                      </a:lnTo>
                      <a:lnTo>
                        <a:pt x="362" y="261"/>
                      </a:lnTo>
                      <a:lnTo>
                        <a:pt x="344" y="280"/>
                      </a:lnTo>
                      <a:lnTo>
                        <a:pt x="326" y="298"/>
                      </a:lnTo>
                      <a:lnTo>
                        <a:pt x="317" y="305"/>
                      </a:lnTo>
                      <a:lnTo>
                        <a:pt x="309" y="310"/>
                      </a:lnTo>
                      <a:lnTo>
                        <a:pt x="302" y="315"/>
                      </a:lnTo>
                      <a:lnTo>
                        <a:pt x="297" y="317"/>
                      </a:lnTo>
                      <a:lnTo>
                        <a:pt x="294" y="327"/>
                      </a:lnTo>
                      <a:lnTo>
                        <a:pt x="290" y="335"/>
                      </a:lnTo>
                      <a:lnTo>
                        <a:pt x="287" y="344"/>
                      </a:lnTo>
                      <a:lnTo>
                        <a:pt x="284" y="352"/>
                      </a:lnTo>
                      <a:lnTo>
                        <a:pt x="281" y="360"/>
                      </a:lnTo>
                      <a:lnTo>
                        <a:pt x="279" y="370"/>
                      </a:lnTo>
                      <a:lnTo>
                        <a:pt x="276" y="378"/>
                      </a:lnTo>
                      <a:lnTo>
                        <a:pt x="273" y="387"/>
                      </a:lnTo>
                      <a:lnTo>
                        <a:pt x="275" y="405"/>
                      </a:lnTo>
                      <a:lnTo>
                        <a:pt x="277" y="424"/>
                      </a:lnTo>
                      <a:lnTo>
                        <a:pt x="277" y="442"/>
                      </a:lnTo>
                      <a:lnTo>
                        <a:pt x="276" y="460"/>
                      </a:lnTo>
                      <a:lnTo>
                        <a:pt x="273" y="467"/>
                      </a:lnTo>
                      <a:lnTo>
                        <a:pt x="270" y="472"/>
                      </a:lnTo>
                      <a:lnTo>
                        <a:pt x="266" y="478"/>
                      </a:lnTo>
                      <a:lnTo>
                        <a:pt x="261" y="482"/>
                      </a:lnTo>
                      <a:lnTo>
                        <a:pt x="252" y="485"/>
                      </a:lnTo>
                      <a:lnTo>
                        <a:pt x="244" y="485"/>
                      </a:lnTo>
                      <a:lnTo>
                        <a:pt x="233" y="483"/>
                      </a:lnTo>
                      <a:lnTo>
                        <a:pt x="219" y="481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  <p:sp>
              <p:nvSpPr>
                <p:cNvPr id="119" name="Freeform 186"/>
                <p:cNvSpPr>
                  <a:spLocks/>
                </p:cNvSpPr>
                <p:nvPr/>
              </p:nvSpPr>
              <p:spPr bwMode="auto">
                <a:xfrm rot="118716">
                  <a:off x="12264142" y="2512576"/>
                  <a:ext cx="478692" cy="761958"/>
                </a:xfrm>
                <a:custGeom>
                  <a:avLst/>
                  <a:gdLst>
                    <a:gd name="T0" fmla="*/ 0 w 585"/>
                    <a:gd name="T1" fmla="*/ 5 h 755"/>
                    <a:gd name="T2" fmla="*/ 0 w 585"/>
                    <a:gd name="T3" fmla="*/ 5 h 755"/>
                    <a:gd name="T4" fmla="*/ 0 w 585"/>
                    <a:gd name="T5" fmla="*/ 5 h 755"/>
                    <a:gd name="T6" fmla="*/ 0 w 585"/>
                    <a:gd name="T7" fmla="*/ 4 h 755"/>
                    <a:gd name="T8" fmla="*/ 0 w 585"/>
                    <a:gd name="T9" fmla="*/ 4 h 755"/>
                    <a:gd name="T10" fmla="*/ 0 w 585"/>
                    <a:gd name="T11" fmla="*/ 4 h 755"/>
                    <a:gd name="T12" fmla="*/ 1 w 585"/>
                    <a:gd name="T13" fmla="*/ 3 h 755"/>
                    <a:gd name="T14" fmla="*/ 1 w 585"/>
                    <a:gd name="T15" fmla="*/ 3 h 755"/>
                    <a:gd name="T16" fmla="*/ 1 w 585"/>
                    <a:gd name="T17" fmla="*/ 3 h 755"/>
                    <a:gd name="T18" fmla="*/ 2 w 585"/>
                    <a:gd name="T19" fmla="*/ 3 h 755"/>
                    <a:gd name="T20" fmla="*/ 2 w 585"/>
                    <a:gd name="T21" fmla="*/ 3 h 755"/>
                    <a:gd name="T22" fmla="*/ 2 w 585"/>
                    <a:gd name="T23" fmla="*/ 2 h 755"/>
                    <a:gd name="T24" fmla="*/ 2 w 585"/>
                    <a:gd name="T25" fmla="*/ 2 h 755"/>
                    <a:gd name="T26" fmla="*/ 2 w 585"/>
                    <a:gd name="T27" fmla="*/ 2 h 755"/>
                    <a:gd name="T28" fmla="*/ 2 w 585"/>
                    <a:gd name="T29" fmla="*/ 2 h 755"/>
                    <a:gd name="T30" fmla="*/ 2 w 585"/>
                    <a:gd name="T31" fmla="*/ 1 h 755"/>
                    <a:gd name="T32" fmla="*/ 2 w 585"/>
                    <a:gd name="T33" fmla="*/ 1 h 755"/>
                    <a:gd name="T34" fmla="*/ 2 w 585"/>
                    <a:gd name="T35" fmla="*/ 0 h 755"/>
                    <a:gd name="T36" fmla="*/ 3 w 585"/>
                    <a:gd name="T37" fmla="*/ 0 h 755"/>
                    <a:gd name="T38" fmla="*/ 3 w 585"/>
                    <a:gd name="T39" fmla="*/ 0 h 755"/>
                    <a:gd name="T40" fmla="*/ 3 w 585"/>
                    <a:gd name="T41" fmla="*/ 0 h 755"/>
                    <a:gd name="T42" fmla="*/ 3 w 585"/>
                    <a:gd name="T43" fmla="*/ 0 h 755"/>
                    <a:gd name="T44" fmla="*/ 3 w 585"/>
                    <a:gd name="T45" fmla="*/ 0 h 755"/>
                    <a:gd name="T46" fmla="*/ 3 w 585"/>
                    <a:gd name="T47" fmla="*/ 0 h 755"/>
                    <a:gd name="T48" fmla="*/ 3 w 585"/>
                    <a:gd name="T49" fmla="*/ 0 h 755"/>
                    <a:gd name="T50" fmla="*/ 3 w 585"/>
                    <a:gd name="T51" fmla="*/ 1 h 755"/>
                    <a:gd name="T52" fmla="*/ 3 w 585"/>
                    <a:gd name="T53" fmla="*/ 2 h 755"/>
                    <a:gd name="T54" fmla="*/ 4 w 585"/>
                    <a:gd name="T55" fmla="*/ 3 h 755"/>
                    <a:gd name="T56" fmla="*/ 4 w 585"/>
                    <a:gd name="T57" fmla="*/ 3 h 755"/>
                    <a:gd name="T58" fmla="*/ 4 w 585"/>
                    <a:gd name="T59" fmla="*/ 3 h 755"/>
                    <a:gd name="T60" fmla="*/ 4 w 585"/>
                    <a:gd name="T61" fmla="*/ 4 h 755"/>
                    <a:gd name="T62" fmla="*/ 3 w 585"/>
                    <a:gd name="T63" fmla="*/ 4 h 755"/>
                    <a:gd name="T64" fmla="*/ 3 w 585"/>
                    <a:gd name="T65" fmla="*/ 4 h 755"/>
                    <a:gd name="T66" fmla="*/ 3 w 585"/>
                    <a:gd name="T67" fmla="*/ 4 h 755"/>
                    <a:gd name="T68" fmla="*/ 3 w 585"/>
                    <a:gd name="T69" fmla="*/ 4 h 755"/>
                    <a:gd name="T70" fmla="*/ 2 w 585"/>
                    <a:gd name="T71" fmla="*/ 5 h 755"/>
                    <a:gd name="T72" fmla="*/ 2 w 585"/>
                    <a:gd name="T73" fmla="*/ 5 h 755"/>
                    <a:gd name="T74" fmla="*/ 2 w 585"/>
                    <a:gd name="T75" fmla="*/ 5 h 755"/>
                    <a:gd name="T76" fmla="*/ 2 w 585"/>
                    <a:gd name="T77" fmla="*/ 5 h 755"/>
                    <a:gd name="T78" fmla="*/ 1 w 585"/>
                    <a:gd name="T79" fmla="*/ 5 h 755"/>
                    <a:gd name="T80" fmla="*/ 1 w 585"/>
                    <a:gd name="T81" fmla="*/ 5 h 755"/>
                    <a:gd name="T82" fmla="*/ 1 w 585"/>
                    <a:gd name="T83" fmla="*/ 5 h 755"/>
                    <a:gd name="T84" fmla="*/ 1 w 585"/>
                    <a:gd name="T85" fmla="*/ 5 h 755"/>
                    <a:gd name="T86" fmla="*/ 1 w 585"/>
                    <a:gd name="T87" fmla="*/ 6 h 755"/>
                    <a:gd name="T88" fmla="*/ 1 w 585"/>
                    <a:gd name="T89" fmla="*/ 6 h 75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85"/>
                    <a:gd name="T136" fmla="*/ 0 h 755"/>
                    <a:gd name="T137" fmla="*/ 585 w 585"/>
                    <a:gd name="T138" fmla="*/ 755 h 75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85" h="755">
                      <a:moveTo>
                        <a:pt x="81" y="754"/>
                      </a:moveTo>
                      <a:lnTo>
                        <a:pt x="68" y="742"/>
                      </a:lnTo>
                      <a:lnTo>
                        <a:pt x="59" y="732"/>
                      </a:lnTo>
                      <a:lnTo>
                        <a:pt x="49" y="724"/>
                      </a:lnTo>
                      <a:lnTo>
                        <a:pt x="41" y="718"/>
                      </a:lnTo>
                      <a:lnTo>
                        <a:pt x="32" y="713"/>
                      </a:lnTo>
                      <a:lnTo>
                        <a:pt x="24" y="709"/>
                      </a:lnTo>
                      <a:lnTo>
                        <a:pt x="13" y="705"/>
                      </a:lnTo>
                      <a:lnTo>
                        <a:pt x="0" y="700"/>
                      </a:lnTo>
                      <a:lnTo>
                        <a:pt x="7" y="645"/>
                      </a:lnTo>
                      <a:lnTo>
                        <a:pt x="11" y="598"/>
                      </a:lnTo>
                      <a:lnTo>
                        <a:pt x="14" y="576"/>
                      </a:lnTo>
                      <a:lnTo>
                        <a:pt x="17" y="556"/>
                      </a:lnTo>
                      <a:lnTo>
                        <a:pt x="20" y="537"/>
                      </a:lnTo>
                      <a:lnTo>
                        <a:pt x="25" y="519"/>
                      </a:lnTo>
                      <a:lnTo>
                        <a:pt x="31" y="502"/>
                      </a:lnTo>
                      <a:lnTo>
                        <a:pt x="39" y="487"/>
                      </a:lnTo>
                      <a:lnTo>
                        <a:pt x="50" y="473"/>
                      </a:lnTo>
                      <a:lnTo>
                        <a:pt x="64" y="459"/>
                      </a:lnTo>
                      <a:lnTo>
                        <a:pt x="82" y="446"/>
                      </a:lnTo>
                      <a:lnTo>
                        <a:pt x="101" y="433"/>
                      </a:lnTo>
                      <a:lnTo>
                        <a:pt x="126" y="421"/>
                      </a:lnTo>
                      <a:lnTo>
                        <a:pt x="156" y="410"/>
                      </a:lnTo>
                      <a:lnTo>
                        <a:pt x="187" y="390"/>
                      </a:lnTo>
                      <a:lnTo>
                        <a:pt x="211" y="378"/>
                      </a:lnTo>
                      <a:lnTo>
                        <a:pt x="221" y="374"/>
                      </a:lnTo>
                      <a:lnTo>
                        <a:pt x="229" y="371"/>
                      </a:lnTo>
                      <a:lnTo>
                        <a:pt x="236" y="369"/>
                      </a:lnTo>
                      <a:lnTo>
                        <a:pt x="244" y="369"/>
                      </a:lnTo>
                      <a:lnTo>
                        <a:pt x="259" y="368"/>
                      </a:lnTo>
                      <a:lnTo>
                        <a:pt x="277" y="368"/>
                      </a:lnTo>
                      <a:lnTo>
                        <a:pt x="301" y="368"/>
                      </a:lnTo>
                      <a:lnTo>
                        <a:pt x="333" y="362"/>
                      </a:lnTo>
                      <a:lnTo>
                        <a:pt x="331" y="340"/>
                      </a:lnTo>
                      <a:lnTo>
                        <a:pt x="330" y="320"/>
                      </a:lnTo>
                      <a:lnTo>
                        <a:pt x="327" y="303"/>
                      </a:lnTo>
                      <a:lnTo>
                        <a:pt x="326" y="288"/>
                      </a:lnTo>
                      <a:lnTo>
                        <a:pt x="326" y="281"/>
                      </a:lnTo>
                      <a:lnTo>
                        <a:pt x="326" y="272"/>
                      </a:lnTo>
                      <a:lnTo>
                        <a:pt x="329" y="266"/>
                      </a:lnTo>
                      <a:lnTo>
                        <a:pt x="330" y="259"/>
                      </a:lnTo>
                      <a:lnTo>
                        <a:pt x="334" y="250"/>
                      </a:lnTo>
                      <a:lnTo>
                        <a:pt x="338" y="243"/>
                      </a:lnTo>
                      <a:lnTo>
                        <a:pt x="345" y="235"/>
                      </a:lnTo>
                      <a:lnTo>
                        <a:pt x="352" y="225"/>
                      </a:lnTo>
                      <a:lnTo>
                        <a:pt x="348" y="191"/>
                      </a:lnTo>
                      <a:lnTo>
                        <a:pt x="344" y="159"/>
                      </a:lnTo>
                      <a:lnTo>
                        <a:pt x="343" y="142"/>
                      </a:lnTo>
                      <a:lnTo>
                        <a:pt x="343" y="128"/>
                      </a:lnTo>
                      <a:lnTo>
                        <a:pt x="344" y="113"/>
                      </a:lnTo>
                      <a:lnTo>
                        <a:pt x="347" y="99"/>
                      </a:lnTo>
                      <a:lnTo>
                        <a:pt x="351" y="87"/>
                      </a:lnTo>
                      <a:lnTo>
                        <a:pt x="356" y="74"/>
                      </a:lnTo>
                      <a:lnTo>
                        <a:pt x="365" y="63"/>
                      </a:lnTo>
                      <a:lnTo>
                        <a:pt x="374" y="54"/>
                      </a:lnTo>
                      <a:lnTo>
                        <a:pt x="387" y="45"/>
                      </a:lnTo>
                      <a:lnTo>
                        <a:pt x="402" y="37"/>
                      </a:lnTo>
                      <a:lnTo>
                        <a:pt x="420" y="30"/>
                      </a:lnTo>
                      <a:lnTo>
                        <a:pt x="442" y="25"/>
                      </a:lnTo>
                      <a:lnTo>
                        <a:pt x="442" y="22"/>
                      </a:lnTo>
                      <a:lnTo>
                        <a:pt x="444" y="19"/>
                      </a:lnTo>
                      <a:lnTo>
                        <a:pt x="444" y="16"/>
                      </a:lnTo>
                      <a:lnTo>
                        <a:pt x="445" y="14"/>
                      </a:lnTo>
                      <a:lnTo>
                        <a:pt x="446" y="11"/>
                      </a:lnTo>
                      <a:lnTo>
                        <a:pt x="448" y="8"/>
                      </a:lnTo>
                      <a:lnTo>
                        <a:pt x="448" y="5"/>
                      </a:lnTo>
                      <a:lnTo>
                        <a:pt x="449" y="2"/>
                      </a:lnTo>
                      <a:lnTo>
                        <a:pt x="462" y="1"/>
                      </a:lnTo>
                      <a:lnTo>
                        <a:pt x="471" y="1"/>
                      </a:lnTo>
                      <a:lnTo>
                        <a:pt x="480" y="0"/>
                      </a:lnTo>
                      <a:lnTo>
                        <a:pt x="485" y="0"/>
                      </a:lnTo>
                      <a:lnTo>
                        <a:pt x="492" y="1"/>
                      </a:lnTo>
                      <a:lnTo>
                        <a:pt x="498" y="1"/>
                      </a:lnTo>
                      <a:lnTo>
                        <a:pt x="505" y="2"/>
                      </a:lnTo>
                      <a:lnTo>
                        <a:pt x="513" y="5"/>
                      </a:lnTo>
                      <a:lnTo>
                        <a:pt x="514" y="45"/>
                      </a:lnTo>
                      <a:lnTo>
                        <a:pt x="517" y="90"/>
                      </a:lnTo>
                      <a:lnTo>
                        <a:pt x="521" y="137"/>
                      </a:lnTo>
                      <a:lnTo>
                        <a:pt x="528" y="185"/>
                      </a:lnTo>
                      <a:lnTo>
                        <a:pt x="536" y="234"/>
                      </a:lnTo>
                      <a:lnTo>
                        <a:pt x="548" y="281"/>
                      </a:lnTo>
                      <a:lnTo>
                        <a:pt x="554" y="303"/>
                      </a:lnTo>
                      <a:lnTo>
                        <a:pt x="561" y="324"/>
                      </a:lnTo>
                      <a:lnTo>
                        <a:pt x="568" y="344"/>
                      </a:lnTo>
                      <a:lnTo>
                        <a:pt x="575" y="362"/>
                      </a:lnTo>
                      <a:lnTo>
                        <a:pt x="579" y="368"/>
                      </a:lnTo>
                      <a:lnTo>
                        <a:pt x="582" y="375"/>
                      </a:lnTo>
                      <a:lnTo>
                        <a:pt x="584" y="383"/>
                      </a:lnTo>
                      <a:lnTo>
                        <a:pt x="584" y="393"/>
                      </a:lnTo>
                      <a:lnTo>
                        <a:pt x="584" y="416"/>
                      </a:lnTo>
                      <a:lnTo>
                        <a:pt x="582" y="443"/>
                      </a:lnTo>
                      <a:lnTo>
                        <a:pt x="578" y="470"/>
                      </a:lnTo>
                      <a:lnTo>
                        <a:pt x="572" y="495"/>
                      </a:lnTo>
                      <a:lnTo>
                        <a:pt x="567" y="518"/>
                      </a:lnTo>
                      <a:lnTo>
                        <a:pt x="561" y="534"/>
                      </a:lnTo>
                      <a:lnTo>
                        <a:pt x="550" y="537"/>
                      </a:lnTo>
                      <a:lnTo>
                        <a:pt x="539" y="540"/>
                      </a:lnTo>
                      <a:lnTo>
                        <a:pt x="528" y="544"/>
                      </a:lnTo>
                      <a:lnTo>
                        <a:pt x="518" y="548"/>
                      </a:lnTo>
                      <a:lnTo>
                        <a:pt x="499" y="559"/>
                      </a:lnTo>
                      <a:lnTo>
                        <a:pt x="480" y="573"/>
                      </a:lnTo>
                      <a:lnTo>
                        <a:pt x="460" y="587"/>
                      </a:lnTo>
                      <a:lnTo>
                        <a:pt x="439" y="599"/>
                      </a:lnTo>
                      <a:lnTo>
                        <a:pt x="430" y="605"/>
                      </a:lnTo>
                      <a:lnTo>
                        <a:pt x="419" y="610"/>
                      </a:lnTo>
                      <a:lnTo>
                        <a:pt x="408" y="615"/>
                      </a:lnTo>
                      <a:lnTo>
                        <a:pt x="395" y="617"/>
                      </a:lnTo>
                      <a:lnTo>
                        <a:pt x="385" y="624"/>
                      </a:lnTo>
                      <a:lnTo>
                        <a:pt x="376" y="630"/>
                      </a:lnTo>
                      <a:lnTo>
                        <a:pt x="366" y="633"/>
                      </a:lnTo>
                      <a:lnTo>
                        <a:pt x="355" y="634"/>
                      </a:lnTo>
                      <a:lnTo>
                        <a:pt x="345" y="634"/>
                      </a:lnTo>
                      <a:lnTo>
                        <a:pt x="334" y="633"/>
                      </a:lnTo>
                      <a:lnTo>
                        <a:pt x="324" y="631"/>
                      </a:lnTo>
                      <a:lnTo>
                        <a:pt x="315" y="628"/>
                      </a:lnTo>
                      <a:lnTo>
                        <a:pt x="294" y="624"/>
                      </a:lnTo>
                      <a:lnTo>
                        <a:pt x="273" y="621"/>
                      </a:lnTo>
                      <a:lnTo>
                        <a:pt x="264" y="623"/>
                      </a:lnTo>
                      <a:lnTo>
                        <a:pt x="252" y="624"/>
                      </a:lnTo>
                      <a:lnTo>
                        <a:pt x="243" y="627"/>
                      </a:lnTo>
                      <a:lnTo>
                        <a:pt x="232" y="633"/>
                      </a:lnTo>
                      <a:lnTo>
                        <a:pt x="230" y="651"/>
                      </a:lnTo>
                      <a:lnTo>
                        <a:pt x="229" y="667"/>
                      </a:lnTo>
                      <a:lnTo>
                        <a:pt x="226" y="681"/>
                      </a:lnTo>
                      <a:lnTo>
                        <a:pt x="222" y="695"/>
                      </a:lnTo>
                      <a:lnTo>
                        <a:pt x="216" y="706"/>
                      </a:lnTo>
                      <a:lnTo>
                        <a:pt x="211" y="716"/>
                      </a:lnTo>
                      <a:lnTo>
                        <a:pt x="204" y="724"/>
                      </a:lnTo>
                      <a:lnTo>
                        <a:pt x="196" y="732"/>
                      </a:lnTo>
                      <a:lnTo>
                        <a:pt x="186" y="738"/>
                      </a:lnTo>
                      <a:lnTo>
                        <a:pt x="175" y="743"/>
                      </a:lnTo>
                      <a:lnTo>
                        <a:pt x="164" y="746"/>
                      </a:lnTo>
                      <a:lnTo>
                        <a:pt x="150" y="750"/>
                      </a:lnTo>
                      <a:lnTo>
                        <a:pt x="135" y="752"/>
                      </a:lnTo>
                      <a:lnTo>
                        <a:pt x="118" y="753"/>
                      </a:lnTo>
                      <a:lnTo>
                        <a:pt x="100" y="754"/>
                      </a:lnTo>
                      <a:lnTo>
                        <a:pt x="81" y="754"/>
                      </a:lnTo>
                    </a:path>
                  </a:pathLst>
                </a:custGeom>
                <a:solidFill>
                  <a:srgbClr val="A7AEF8"/>
                </a:solidFill>
                <a:ln w="254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pt-BR" sz="900"/>
                </a:p>
              </p:txBody>
            </p:sp>
          </p:grpSp>
        </p:grpSp>
        <p:sp>
          <p:nvSpPr>
            <p:cNvPr id="120" name="Freeform 187"/>
            <p:cNvSpPr>
              <a:spLocks/>
            </p:cNvSpPr>
            <p:nvPr/>
          </p:nvSpPr>
          <p:spPr bwMode="auto">
            <a:xfrm rot="114500">
              <a:off x="12051066" y="2340187"/>
              <a:ext cx="577933" cy="875734"/>
            </a:xfrm>
            <a:custGeom>
              <a:avLst/>
              <a:gdLst>
                <a:gd name="T0" fmla="*/ 1 w 704"/>
                <a:gd name="T1" fmla="*/ 6 h 868"/>
                <a:gd name="T2" fmla="*/ 1 w 704"/>
                <a:gd name="T3" fmla="*/ 6 h 868"/>
                <a:gd name="T4" fmla="*/ 1 w 704"/>
                <a:gd name="T5" fmla="*/ 6 h 868"/>
                <a:gd name="T6" fmla="*/ 1 w 704"/>
                <a:gd name="T7" fmla="*/ 6 h 868"/>
                <a:gd name="T8" fmla="*/ 1 w 704"/>
                <a:gd name="T9" fmla="*/ 5 h 868"/>
                <a:gd name="T10" fmla="*/ 1 w 704"/>
                <a:gd name="T11" fmla="*/ 5 h 868"/>
                <a:gd name="T12" fmla="*/ 1 w 704"/>
                <a:gd name="T13" fmla="*/ 5 h 868"/>
                <a:gd name="T14" fmla="*/ 1 w 704"/>
                <a:gd name="T15" fmla="*/ 5 h 868"/>
                <a:gd name="T16" fmla="*/ 1 w 704"/>
                <a:gd name="T17" fmla="*/ 5 h 868"/>
                <a:gd name="T18" fmla="*/ 1 w 704"/>
                <a:gd name="T19" fmla="*/ 4 h 868"/>
                <a:gd name="T20" fmla="*/ 1 w 704"/>
                <a:gd name="T21" fmla="*/ 4 h 868"/>
                <a:gd name="T22" fmla="*/ 1 w 704"/>
                <a:gd name="T23" fmla="*/ 4 h 868"/>
                <a:gd name="T24" fmla="*/ 1 w 704"/>
                <a:gd name="T25" fmla="*/ 4 h 868"/>
                <a:gd name="T26" fmla="*/ 1 w 704"/>
                <a:gd name="T27" fmla="*/ 4 h 868"/>
                <a:gd name="T28" fmla="*/ 1 w 704"/>
                <a:gd name="T29" fmla="*/ 3 h 868"/>
                <a:gd name="T30" fmla="*/ 0 w 704"/>
                <a:gd name="T31" fmla="*/ 3 h 868"/>
                <a:gd name="T32" fmla="*/ 0 w 704"/>
                <a:gd name="T33" fmla="*/ 3 h 868"/>
                <a:gd name="T34" fmla="*/ 0 w 704"/>
                <a:gd name="T35" fmla="*/ 2 h 868"/>
                <a:gd name="T36" fmla="*/ 1 w 704"/>
                <a:gd name="T37" fmla="*/ 2 h 868"/>
                <a:gd name="T38" fmla="*/ 1 w 704"/>
                <a:gd name="T39" fmla="*/ 2 h 868"/>
                <a:gd name="T40" fmla="*/ 1 w 704"/>
                <a:gd name="T41" fmla="*/ 1 h 868"/>
                <a:gd name="T42" fmla="*/ 1 w 704"/>
                <a:gd name="T43" fmla="*/ 1 h 868"/>
                <a:gd name="T44" fmla="*/ 1 w 704"/>
                <a:gd name="T45" fmla="*/ 0 h 868"/>
                <a:gd name="T46" fmla="*/ 2 w 704"/>
                <a:gd name="T47" fmla="*/ 0 h 868"/>
                <a:gd name="T48" fmla="*/ 2 w 704"/>
                <a:gd name="T49" fmla="*/ 0 h 868"/>
                <a:gd name="T50" fmla="*/ 2 w 704"/>
                <a:gd name="T51" fmla="*/ 0 h 868"/>
                <a:gd name="T52" fmla="*/ 2 w 704"/>
                <a:gd name="T53" fmla="*/ 0 h 868"/>
                <a:gd name="T54" fmla="*/ 2 w 704"/>
                <a:gd name="T55" fmla="*/ 0 h 868"/>
                <a:gd name="T56" fmla="*/ 2 w 704"/>
                <a:gd name="T57" fmla="*/ 0 h 868"/>
                <a:gd name="T58" fmla="*/ 3 w 704"/>
                <a:gd name="T59" fmla="*/ 0 h 868"/>
                <a:gd name="T60" fmla="*/ 3 w 704"/>
                <a:gd name="T61" fmla="*/ 1 h 868"/>
                <a:gd name="T62" fmla="*/ 3 w 704"/>
                <a:gd name="T63" fmla="*/ 1 h 868"/>
                <a:gd name="T64" fmla="*/ 3 w 704"/>
                <a:gd name="T65" fmla="*/ 1 h 868"/>
                <a:gd name="T66" fmla="*/ 3 w 704"/>
                <a:gd name="T67" fmla="*/ 1 h 868"/>
                <a:gd name="T68" fmla="*/ 4 w 704"/>
                <a:gd name="T69" fmla="*/ 1 h 868"/>
                <a:gd name="T70" fmla="*/ 4 w 704"/>
                <a:gd name="T71" fmla="*/ 1 h 868"/>
                <a:gd name="T72" fmla="*/ 4 w 704"/>
                <a:gd name="T73" fmla="*/ 1 h 868"/>
                <a:gd name="T74" fmla="*/ 4 w 704"/>
                <a:gd name="T75" fmla="*/ 1 h 868"/>
                <a:gd name="T76" fmla="*/ 4 w 704"/>
                <a:gd name="T77" fmla="*/ 1 h 868"/>
                <a:gd name="T78" fmla="*/ 4 w 704"/>
                <a:gd name="T79" fmla="*/ 2 h 868"/>
                <a:gd name="T80" fmla="*/ 4 w 704"/>
                <a:gd name="T81" fmla="*/ 2 h 868"/>
                <a:gd name="T82" fmla="*/ 4 w 704"/>
                <a:gd name="T83" fmla="*/ 3 h 868"/>
                <a:gd name="T84" fmla="*/ 4 w 704"/>
                <a:gd name="T85" fmla="*/ 3 h 868"/>
                <a:gd name="T86" fmla="*/ 4 w 704"/>
                <a:gd name="T87" fmla="*/ 3 h 868"/>
                <a:gd name="T88" fmla="*/ 4 w 704"/>
                <a:gd name="T89" fmla="*/ 4 h 868"/>
                <a:gd name="T90" fmla="*/ 3 w 704"/>
                <a:gd name="T91" fmla="*/ 4 h 868"/>
                <a:gd name="T92" fmla="*/ 3 w 704"/>
                <a:gd name="T93" fmla="*/ 4 h 868"/>
                <a:gd name="T94" fmla="*/ 2 w 704"/>
                <a:gd name="T95" fmla="*/ 4 h 868"/>
                <a:gd name="T96" fmla="*/ 2 w 704"/>
                <a:gd name="T97" fmla="*/ 5 h 868"/>
                <a:gd name="T98" fmla="*/ 2 w 704"/>
                <a:gd name="T99" fmla="*/ 6 h 868"/>
                <a:gd name="T100" fmla="*/ 2 w 704"/>
                <a:gd name="T101" fmla="*/ 6 h 868"/>
                <a:gd name="T102" fmla="*/ 1 w 704"/>
                <a:gd name="T103" fmla="*/ 6 h 8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4"/>
                <a:gd name="T157" fmla="*/ 0 h 868"/>
                <a:gd name="T158" fmla="*/ 704 w 704"/>
                <a:gd name="T159" fmla="*/ 868 h 8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4" h="868">
                  <a:moveTo>
                    <a:pt x="233" y="860"/>
                  </a:moveTo>
                  <a:lnTo>
                    <a:pt x="229" y="859"/>
                  </a:lnTo>
                  <a:lnTo>
                    <a:pt x="225" y="859"/>
                  </a:lnTo>
                  <a:lnTo>
                    <a:pt x="222" y="859"/>
                  </a:lnTo>
                  <a:lnTo>
                    <a:pt x="218" y="859"/>
                  </a:lnTo>
                  <a:lnTo>
                    <a:pt x="215" y="857"/>
                  </a:lnTo>
                  <a:lnTo>
                    <a:pt x="211" y="857"/>
                  </a:lnTo>
                  <a:lnTo>
                    <a:pt x="208" y="857"/>
                  </a:lnTo>
                  <a:lnTo>
                    <a:pt x="204" y="857"/>
                  </a:lnTo>
                  <a:lnTo>
                    <a:pt x="197" y="839"/>
                  </a:lnTo>
                  <a:lnTo>
                    <a:pt x="192" y="823"/>
                  </a:lnTo>
                  <a:lnTo>
                    <a:pt x="185" y="809"/>
                  </a:lnTo>
                  <a:lnTo>
                    <a:pt x="178" y="795"/>
                  </a:lnTo>
                  <a:lnTo>
                    <a:pt x="171" y="784"/>
                  </a:lnTo>
                  <a:lnTo>
                    <a:pt x="163" y="773"/>
                  </a:lnTo>
                  <a:lnTo>
                    <a:pt x="153" y="760"/>
                  </a:lnTo>
                  <a:lnTo>
                    <a:pt x="143" y="748"/>
                  </a:lnTo>
                  <a:lnTo>
                    <a:pt x="147" y="733"/>
                  </a:lnTo>
                  <a:lnTo>
                    <a:pt x="150" y="719"/>
                  </a:lnTo>
                  <a:lnTo>
                    <a:pt x="154" y="709"/>
                  </a:lnTo>
                  <a:lnTo>
                    <a:pt x="158" y="701"/>
                  </a:lnTo>
                  <a:lnTo>
                    <a:pt x="165" y="695"/>
                  </a:lnTo>
                  <a:lnTo>
                    <a:pt x="174" y="690"/>
                  </a:lnTo>
                  <a:lnTo>
                    <a:pt x="185" y="684"/>
                  </a:lnTo>
                  <a:lnTo>
                    <a:pt x="199" y="680"/>
                  </a:lnTo>
                  <a:lnTo>
                    <a:pt x="197" y="674"/>
                  </a:lnTo>
                  <a:lnTo>
                    <a:pt x="197" y="670"/>
                  </a:lnTo>
                  <a:lnTo>
                    <a:pt x="196" y="666"/>
                  </a:lnTo>
                  <a:lnTo>
                    <a:pt x="196" y="661"/>
                  </a:lnTo>
                  <a:lnTo>
                    <a:pt x="194" y="656"/>
                  </a:lnTo>
                  <a:lnTo>
                    <a:pt x="194" y="651"/>
                  </a:lnTo>
                  <a:lnTo>
                    <a:pt x="193" y="647"/>
                  </a:lnTo>
                  <a:lnTo>
                    <a:pt x="193" y="643"/>
                  </a:lnTo>
                  <a:lnTo>
                    <a:pt x="172" y="640"/>
                  </a:lnTo>
                  <a:lnTo>
                    <a:pt x="154" y="637"/>
                  </a:lnTo>
                  <a:lnTo>
                    <a:pt x="138" y="632"/>
                  </a:lnTo>
                  <a:lnTo>
                    <a:pt x="124" y="625"/>
                  </a:lnTo>
                  <a:lnTo>
                    <a:pt x="118" y="620"/>
                  </a:lnTo>
                  <a:lnTo>
                    <a:pt x="111" y="615"/>
                  </a:lnTo>
                  <a:lnTo>
                    <a:pt x="107" y="609"/>
                  </a:lnTo>
                  <a:lnTo>
                    <a:pt x="102" y="604"/>
                  </a:lnTo>
                  <a:lnTo>
                    <a:pt x="99" y="597"/>
                  </a:lnTo>
                  <a:lnTo>
                    <a:pt x="95" y="589"/>
                  </a:lnTo>
                  <a:lnTo>
                    <a:pt x="92" y="580"/>
                  </a:lnTo>
                  <a:lnTo>
                    <a:pt x="89" y="571"/>
                  </a:lnTo>
                  <a:lnTo>
                    <a:pt x="88" y="571"/>
                  </a:lnTo>
                  <a:lnTo>
                    <a:pt x="86" y="571"/>
                  </a:lnTo>
                  <a:lnTo>
                    <a:pt x="85" y="571"/>
                  </a:lnTo>
                  <a:lnTo>
                    <a:pt x="84" y="571"/>
                  </a:lnTo>
                  <a:lnTo>
                    <a:pt x="82" y="571"/>
                  </a:lnTo>
                  <a:lnTo>
                    <a:pt x="81" y="571"/>
                  </a:lnTo>
                  <a:lnTo>
                    <a:pt x="79" y="571"/>
                  </a:lnTo>
                  <a:lnTo>
                    <a:pt x="78" y="571"/>
                  </a:lnTo>
                  <a:lnTo>
                    <a:pt x="85" y="548"/>
                  </a:lnTo>
                  <a:lnTo>
                    <a:pt x="89" y="528"/>
                  </a:lnTo>
                  <a:lnTo>
                    <a:pt x="91" y="510"/>
                  </a:lnTo>
                  <a:lnTo>
                    <a:pt x="91" y="492"/>
                  </a:lnTo>
                  <a:lnTo>
                    <a:pt x="91" y="472"/>
                  </a:lnTo>
                  <a:lnTo>
                    <a:pt x="89" y="454"/>
                  </a:lnTo>
                  <a:lnTo>
                    <a:pt x="88" y="435"/>
                  </a:lnTo>
                  <a:lnTo>
                    <a:pt x="86" y="413"/>
                  </a:lnTo>
                  <a:lnTo>
                    <a:pt x="73" y="402"/>
                  </a:lnTo>
                  <a:lnTo>
                    <a:pt x="61" y="393"/>
                  </a:lnTo>
                  <a:lnTo>
                    <a:pt x="52" y="386"/>
                  </a:lnTo>
                  <a:lnTo>
                    <a:pt x="42" y="382"/>
                  </a:lnTo>
                  <a:lnTo>
                    <a:pt x="34" y="380"/>
                  </a:lnTo>
                  <a:lnTo>
                    <a:pt x="24" y="378"/>
                  </a:lnTo>
                  <a:lnTo>
                    <a:pt x="13" y="375"/>
                  </a:lnTo>
                  <a:lnTo>
                    <a:pt x="0" y="373"/>
                  </a:lnTo>
                  <a:lnTo>
                    <a:pt x="6" y="359"/>
                  </a:lnTo>
                  <a:lnTo>
                    <a:pt x="13" y="346"/>
                  </a:lnTo>
                  <a:lnTo>
                    <a:pt x="21" y="337"/>
                  </a:lnTo>
                  <a:lnTo>
                    <a:pt x="32" y="327"/>
                  </a:lnTo>
                  <a:lnTo>
                    <a:pt x="43" y="320"/>
                  </a:lnTo>
                  <a:lnTo>
                    <a:pt x="56" y="313"/>
                  </a:lnTo>
                  <a:lnTo>
                    <a:pt x="71" y="308"/>
                  </a:lnTo>
                  <a:lnTo>
                    <a:pt x="86" y="302"/>
                  </a:lnTo>
                  <a:lnTo>
                    <a:pt x="102" y="283"/>
                  </a:lnTo>
                  <a:lnTo>
                    <a:pt x="118" y="262"/>
                  </a:lnTo>
                  <a:lnTo>
                    <a:pt x="135" y="241"/>
                  </a:lnTo>
                  <a:lnTo>
                    <a:pt x="151" y="220"/>
                  </a:lnTo>
                  <a:lnTo>
                    <a:pt x="167" y="198"/>
                  </a:lnTo>
                  <a:lnTo>
                    <a:pt x="179" y="175"/>
                  </a:lnTo>
                  <a:lnTo>
                    <a:pt x="185" y="163"/>
                  </a:lnTo>
                  <a:lnTo>
                    <a:pt x="189" y="152"/>
                  </a:lnTo>
                  <a:lnTo>
                    <a:pt x="193" y="140"/>
                  </a:lnTo>
                  <a:lnTo>
                    <a:pt x="194" y="129"/>
                  </a:lnTo>
                  <a:lnTo>
                    <a:pt x="208" y="114"/>
                  </a:lnTo>
                  <a:lnTo>
                    <a:pt x="218" y="100"/>
                  </a:lnTo>
                  <a:lnTo>
                    <a:pt x="225" y="86"/>
                  </a:lnTo>
                  <a:lnTo>
                    <a:pt x="229" y="72"/>
                  </a:lnTo>
                  <a:lnTo>
                    <a:pt x="235" y="49"/>
                  </a:lnTo>
                  <a:lnTo>
                    <a:pt x="237" y="29"/>
                  </a:lnTo>
                  <a:lnTo>
                    <a:pt x="240" y="21"/>
                  </a:lnTo>
                  <a:lnTo>
                    <a:pt x="244" y="14"/>
                  </a:lnTo>
                  <a:lnTo>
                    <a:pt x="250" y="8"/>
                  </a:lnTo>
                  <a:lnTo>
                    <a:pt x="257" y="4"/>
                  </a:lnTo>
                  <a:lnTo>
                    <a:pt x="268" y="1"/>
                  </a:lnTo>
                  <a:lnTo>
                    <a:pt x="283" y="0"/>
                  </a:lnTo>
                  <a:lnTo>
                    <a:pt x="301" y="1"/>
                  </a:lnTo>
                  <a:lnTo>
                    <a:pt x="325" y="4"/>
                  </a:lnTo>
                  <a:lnTo>
                    <a:pt x="325" y="8"/>
                  </a:lnTo>
                  <a:lnTo>
                    <a:pt x="326" y="11"/>
                  </a:lnTo>
                  <a:lnTo>
                    <a:pt x="326" y="15"/>
                  </a:lnTo>
                  <a:lnTo>
                    <a:pt x="327" y="18"/>
                  </a:lnTo>
                  <a:lnTo>
                    <a:pt x="327" y="22"/>
                  </a:lnTo>
                  <a:lnTo>
                    <a:pt x="329" y="25"/>
                  </a:lnTo>
                  <a:lnTo>
                    <a:pt x="329" y="29"/>
                  </a:lnTo>
                  <a:lnTo>
                    <a:pt x="330" y="33"/>
                  </a:lnTo>
                  <a:lnTo>
                    <a:pt x="337" y="32"/>
                  </a:lnTo>
                  <a:lnTo>
                    <a:pt x="344" y="32"/>
                  </a:lnTo>
                  <a:lnTo>
                    <a:pt x="351" y="32"/>
                  </a:lnTo>
                  <a:lnTo>
                    <a:pt x="358" y="31"/>
                  </a:lnTo>
                  <a:lnTo>
                    <a:pt x="366" y="31"/>
                  </a:lnTo>
                  <a:lnTo>
                    <a:pt x="373" y="31"/>
                  </a:lnTo>
                  <a:lnTo>
                    <a:pt x="380" y="31"/>
                  </a:lnTo>
                  <a:lnTo>
                    <a:pt x="387" y="29"/>
                  </a:lnTo>
                  <a:lnTo>
                    <a:pt x="397" y="40"/>
                  </a:lnTo>
                  <a:lnTo>
                    <a:pt x="404" y="50"/>
                  </a:lnTo>
                  <a:lnTo>
                    <a:pt x="409" y="60"/>
                  </a:lnTo>
                  <a:lnTo>
                    <a:pt x="412" y="69"/>
                  </a:lnTo>
                  <a:lnTo>
                    <a:pt x="413" y="79"/>
                  </a:lnTo>
                  <a:lnTo>
                    <a:pt x="415" y="89"/>
                  </a:lnTo>
                  <a:lnTo>
                    <a:pt x="413" y="97"/>
                  </a:lnTo>
                  <a:lnTo>
                    <a:pt x="413" y="107"/>
                  </a:lnTo>
                  <a:lnTo>
                    <a:pt x="411" y="123"/>
                  </a:lnTo>
                  <a:lnTo>
                    <a:pt x="408" y="139"/>
                  </a:lnTo>
                  <a:lnTo>
                    <a:pt x="408" y="147"/>
                  </a:lnTo>
                  <a:lnTo>
                    <a:pt x="409" y="154"/>
                  </a:lnTo>
                  <a:lnTo>
                    <a:pt x="412" y="161"/>
                  </a:lnTo>
                  <a:lnTo>
                    <a:pt x="416" y="166"/>
                  </a:lnTo>
                  <a:lnTo>
                    <a:pt x="431" y="161"/>
                  </a:lnTo>
                  <a:lnTo>
                    <a:pt x="447" y="154"/>
                  </a:lnTo>
                  <a:lnTo>
                    <a:pt x="463" y="148"/>
                  </a:lnTo>
                  <a:lnTo>
                    <a:pt x="478" y="141"/>
                  </a:lnTo>
                  <a:lnTo>
                    <a:pt x="495" y="134"/>
                  </a:lnTo>
                  <a:lnTo>
                    <a:pt x="510" y="129"/>
                  </a:lnTo>
                  <a:lnTo>
                    <a:pt x="525" y="122"/>
                  </a:lnTo>
                  <a:lnTo>
                    <a:pt x="542" y="115"/>
                  </a:lnTo>
                  <a:lnTo>
                    <a:pt x="568" y="122"/>
                  </a:lnTo>
                  <a:lnTo>
                    <a:pt x="593" y="129"/>
                  </a:lnTo>
                  <a:lnTo>
                    <a:pt x="617" y="136"/>
                  </a:lnTo>
                  <a:lnTo>
                    <a:pt x="638" y="143"/>
                  </a:lnTo>
                  <a:lnTo>
                    <a:pt x="656" y="148"/>
                  </a:lnTo>
                  <a:lnTo>
                    <a:pt x="674" y="152"/>
                  </a:lnTo>
                  <a:lnTo>
                    <a:pt x="689" y="157"/>
                  </a:lnTo>
                  <a:lnTo>
                    <a:pt x="703" y="159"/>
                  </a:lnTo>
                  <a:lnTo>
                    <a:pt x="701" y="163"/>
                  </a:lnTo>
                  <a:lnTo>
                    <a:pt x="700" y="168"/>
                  </a:lnTo>
                  <a:lnTo>
                    <a:pt x="700" y="172"/>
                  </a:lnTo>
                  <a:lnTo>
                    <a:pt x="699" y="176"/>
                  </a:lnTo>
                  <a:lnTo>
                    <a:pt x="699" y="180"/>
                  </a:lnTo>
                  <a:lnTo>
                    <a:pt x="697" y="184"/>
                  </a:lnTo>
                  <a:lnTo>
                    <a:pt x="697" y="188"/>
                  </a:lnTo>
                  <a:lnTo>
                    <a:pt x="697" y="193"/>
                  </a:lnTo>
                  <a:lnTo>
                    <a:pt x="675" y="204"/>
                  </a:lnTo>
                  <a:lnTo>
                    <a:pt x="657" y="215"/>
                  </a:lnTo>
                  <a:lnTo>
                    <a:pt x="642" y="224"/>
                  </a:lnTo>
                  <a:lnTo>
                    <a:pt x="629" y="233"/>
                  </a:lnTo>
                  <a:lnTo>
                    <a:pt x="618" y="242"/>
                  </a:lnTo>
                  <a:lnTo>
                    <a:pt x="610" y="252"/>
                  </a:lnTo>
                  <a:lnTo>
                    <a:pt x="604" y="262"/>
                  </a:lnTo>
                  <a:lnTo>
                    <a:pt x="600" y="272"/>
                  </a:lnTo>
                  <a:lnTo>
                    <a:pt x="598" y="283"/>
                  </a:lnTo>
                  <a:lnTo>
                    <a:pt x="596" y="294"/>
                  </a:lnTo>
                  <a:lnTo>
                    <a:pt x="596" y="306"/>
                  </a:lnTo>
                  <a:lnTo>
                    <a:pt x="598" y="320"/>
                  </a:lnTo>
                  <a:lnTo>
                    <a:pt x="602" y="353"/>
                  </a:lnTo>
                  <a:lnTo>
                    <a:pt x="607" y="393"/>
                  </a:lnTo>
                  <a:lnTo>
                    <a:pt x="600" y="403"/>
                  </a:lnTo>
                  <a:lnTo>
                    <a:pt x="593" y="413"/>
                  </a:lnTo>
                  <a:lnTo>
                    <a:pt x="589" y="420"/>
                  </a:lnTo>
                  <a:lnTo>
                    <a:pt x="586" y="428"/>
                  </a:lnTo>
                  <a:lnTo>
                    <a:pt x="584" y="435"/>
                  </a:lnTo>
                  <a:lnTo>
                    <a:pt x="582" y="440"/>
                  </a:lnTo>
                  <a:lnTo>
                    <a:pt x="582" y="447"/>
                  </a:lnTo>
                  <a:lnTo>
                    <a:pt x="582" y="454"/>
                  </a:lnTo>
                  <a:lnTo>
                    <a:pt x="584" y="468"/>
                  </a:lnTo>
                  <a:lnTo>
                    <a:pt x="586" y="485"/>
                  </a:lnTo>
                  <a:lnTo>
                    <a:pt x="588" y="504"/>
                  </a:lnTo>
                  <a:lnTo>
                    <a:pt x="588" y="530"/>
                  </a:lnTo>
                  <a:lnTo>
                    <a:pt x="557" y="533"/>
                  </a:lnTo>
                  <a:lnTo>
                    <a:pt x="535" y="535"/>
                  </a:lnTo>
                  <a:lnTo>
                    <a:pt x="516" y="535"/>
                  </a:lnTo>
                  <a:lnTo>
                    <a:pt x="501" y="536"/>
                  </a:lnTo>
                  <a:lnTo>
                    <a:pt x="484" y="539"/>
                  </a:lnTo>
                  <a:lnTo>
                    <a:pt x="467" y="546"/>
                  </a:lnTo>
                  <a:lnTo>
                    <a:pt x="445" y="557"/>
                  </a:lnTo>
                  <a:lnTo>
                    <a:pt x="416" y="573"/>
                  </a:lnTo>
                  <a:lnTo>
                    <a:pt x="388" y="584"/>
                  </a:lnTo>
                  <a:lnTo>
                    <a:pt x="365" y="597"/>
                  </a:lnTo>
                  <a:lnTo>
                    <a:pt x="345" y="609"/>
                  </a:lnTo>
                  <a:lnTo>
                    <a:pt x="329" y="623"/>
                  </a:lnTo>
                  <a:lnTo>
                    <a:pt x="315" y="637"/>
                  </a:lnTo>
                  <a:lnTo>
                    <a:pt x="304" y="652"/>
                  </a:lnTo>
                  <a:lnTo>
                    <a:pt x="296" y="669"/>
                  </a:lnTo>
                  <a:lnTo>
                    <a:pt x="289" y="686"/>
                  </a:lnTo>
                  <a:lnTo>
                    <a:pt x="283" y="704"/>
                  </a:lnTo>
                  <a:lnTo>
                    <a:pt x="279" y="723"/>
                  </a:lnTo>
                  <a:lnTo>
                    <a:pt x="276" y="744"/>
                  </a:lnTo>
                  <a:lnTo>
                    <a:pt x="273" y="766"/>
                  </a:lnTo>
                  <a:lnTo>
                    <a:pt x="269" y="813"/>
                  </a:lnTo>
                  <a:lnTo>
                    <a:pt x="262" y="867"/>
                  </a:lnTo>
                  <a:lnTo>
                    <a:pt x="260" y="867"/>
                  </a:lnTo>
                  <a:lnTo>
                    <a:pt x="255" y="866"/>
                  </a:lnTo>
                  <a:lnTo>
                    <a:pt x="251" y="864"/>
                  </a:lnTo>
                  <a:lnTo>
                    <a:pt x="247" y="863"/>
                  </a:lnTo>
                  <a:lnTo>
                    <a:pt x="243" y="861"/>
                  </a:lnTo>
                  <a:lnTo>
                    <a:pt x="239" y="861"/>
                  </a:lnTo>
                  <a:lnTo>
                    <a:pt x="236" y="860"/>
                  </a:lnTo>
                  <a:lnTo>
                    <a:pt x="233" y="860"/>
                  </a:lnTo>
                </a:path>
              </a:pathLst>
            </a:custGeom>
            <a:solidFill>
              <a:srgbClr val="A7AEF8"/>
            </a:solidFill>
            <a:ln w="254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 sz="900"/>
            </a:p>
          </p:txBody>
        </p:sp>
      </p:grpSp>
      <p:sp>
        <p:nvSpPr>
          <p:cNvPr id="121" name="Freeform 188"/>
          <p:cNvSpPr>
            <a:spLocks/>
          </p:cNvSpPr>
          <p:nvPr/>
        </p:nvSpPr>
        <p:spPr bwMode="auto">
          <a:xfrm rot="115097">
            <a:off x="11820476" y="2691860"/>
            <a:ext cx="434909" cy="803331"/>
          </a:xfrm>
          <a:custGeom>
            <a:avLst/>
            <a:gdLst>
              <a:gd name="T0" fmla="*/ 2 w 532"/>
              <a:gd name="T1" fmla="*/ 6 h 795"/>
              <a:gd name="T2" fmla="*/ 2 w 532"/>
              <a:gd name="T3" fmla="*/ 6 h 795"/>
              <a:gd name="T4" fmla="*/ 1 w 532"/>
              <a:gd name="T5" fmla="*/ 5 h 795"/>
              <a:gd name="T6" fmla="*/ 1 w 532"/>
              <a:gd name="T7" fmla="*/ 5 h 795"/>
              <a:gd name="T8" fmla="*/ 1 w 532"/>
              <a:gd name="T9" fmla="*/ 5 h 795"/>
              <a:gd name="T10" fmla="*/ 1 w 532"/>
              <a:gd name="T11" fmla="*/ 6 h 795"/>
              <a:gd name="T12" fmla="*/ 1 w 532"/>
              <a:gd name="T13" fmla="*/ 5 h 795"/>
              <a:gd name="T14" fmla="*/ 1 w 532"/>
              <a:gd name="T15" fmla="*/ 5 h 795"/>
              <a:gd name="T16" fmla="*/ 1 w 532"/>
              <a:gd name="T17" fmla="*/ 5 h 795"/>
              <a:gd name="T18" fmla="*/ 1 w 532"/>
              <a:gd name="T19" fmla="*/ 5 h 795"/>
              <a:gd name="T20" fmla="*/ 0 w 532"/>
              <a:gd name="T21" fmla="*/ 5 h 795"/>
              <a:gd name="T22" fmla="*/ 0 w 532"/>
              <a:gd name="T23" fmla="*/ 6 h 795"/>
              <a:gd name="T24" fmla="*/ 0 w 532"/>
              <a:gd name="T25" fmla="*/ 6 h 795"/>
              <a:gd name="T26" fmla="*/ 0 w 532"/>
              <a:gd name="T27" fmla="*/ 6 h 795"/>
              <a:gd name="T28" fmla="*/ 0 w 532"/>
              <a:gd name="T29" fmla="*/ 6 h 795"/>
              <a:gd name="T30" fmla="*/ 0 w 532"/>
              <a:gd name="T31" fmla="*/ 5 h 795"/>
              <a:gd name="T32" fmla="*/ 0 w 532"/>
              <a:gd name="T33" fmla="*/ 4 h 795"/>
              <a:gd name="T34" fmla="*/ 1 w 532"/>
              <a:gd name="T35" fmla="*/ 3 h 795"/>
              <a:gd name="T36" fmla="*/ 1 w 532"/>
              <a:gd name="T37" fmla="*/ 2 h 795"/>
              <a:gd name="T38" fmla="*/ 1 w 532"/>
              <a:gd name="T39" fmla="*/ 2 h 795"/>
              <a:gd name="T40" fmla="*/ 1 w 532"/>
              <a:gd name="T41" fmla="*/ 1 h 795"/>
              <a:gd name="T42" fmla="*/ 2 w 532"/>
              <a:gd name="T43" fmla="*/ 1 h 795"/>
              <a:gd name="T44" fmla="*/ 2 w 532"/>
              <a:gd name="T45" fmla="*/ 0 h 795"/>
              <a:gd name="T46" fmla="*/ 2 w 532"/>
              <a:gd name="T47" fmla="*/ 0 h 795"/>
              <a:gd name="T48" fmla="*/ 2 w 532"/>
              <a:gd name="T49" fmla="*/ 0 h 795"/>
              <a:gd name="T50" fmla="*/ 2 w 532"/>
              <a:gd name="T51" fmla="*/ 0 h 795"/>
              <a:gd name="T52" fmla="*/ 2 w 532"/>
              <a:gd name="T53" fmla="*/ 0 h 795"/>
              <a:gd name="T54" fmla="*/ 2 w 532"/>
              <a:gd name="T55" fmla="*/ 0 h 795"/>
              <a:gd name="T56" fmla="*/ 2 w 532"/>
              <a:gd name="T57" fmla="*/ 1 h 795"/>
              <a:gd name="T58" fmla="*/ 2 w 532"/>
              <a:gd name="T59" fmla="*/ 1 h 795"/>
              <a:gd name="T60" fmla="*/ 2 w 532"/>
              <a:gd name="T61" fmla="*/ 1 h 795"/>
              <a:gd name="T62" fmla="*/ 2 w 532"/>
              <a:gd name="T63" fmla="*/ 1 h 795"/>
              <a:gd name="T64" fmla="*/ 2 w 532"/>
              <a:gd name="T65" fmla="*/ 2 h 795"/>
              <a:gd name="T66" fmla="*/ 3 w 532"/>
              <a:gd name="T67" fmla="*/ 2 h 795"/>
              <a:gd name="T68" fmla="*/ 3 w 532"/>
              <a:gd name="T69" fmla="*/ 2 h 795"/>
              <a:gd name="T70" fmla="*/ 3 w 532"/>
              <a:gd name="T71" fmla="*/ 2 h 795"/>
              <a:gd name="T72" fmla="*/ 3 w 532"/>
              <a:gd name="T73" fmla="*/ 2 h 795"/>
              <a:gd name="T74" fmla="*/ 3 w 532"/>
              <a:gd name="T75" fmla="*/ 2 h 795"/>
              <a:gd name="T76" fmla="*/ 3 w 532"/>
              <a:gd name="T77" fmla="*/ 3 h 795"/>
              <a:gd name="T78" fmla="*/ 3 w 532"/>
              <a:gd name="T79" fmla="*/ 3 h 795"/>
              <a:gd name="T80" fmla="*/ 3 w 532"/>
              <a:gd name="T81" fmla="*/ 4 h 795"/>
              <a:gd name="T82" fmla="*/ 3 w 532"/>
              <a:gd name="T83" fmla="*/ 4 h 795"/>
              <a:gd name="T84" fmla="*/ 3 w 532"/>
              <a:gd name="T85" fmla="*/ 4 h 795"/>
              <a:gd name="T86" fmla="*/ 3 w 532"/>
              <a:gd name="T87" fmla="*/ 4 h 795"/>
              <a:gd name="T88" fmla="*/ 3 w 532"/>
              <a:gd name="T89" fmla="*/ 4 h 795"/>
              <a:gd name="T90" fmla="*/ 3 w 532"/>
              <a:gd name="T91" fmla="*/ 5 h 795"/>
              <a:gd name="T92" fmla="*/ 3 w 532"/>
              <a:gd name="T93" fmla="*/ 5 h 795"/>
              <a:gd name="T94" fmla="*/ 3 w 532"/>
              <a:gd name="T95" fmla="*/ 5 h 795"/>
              <a:gd name="T96" fmla="*/ 3 w 532"/>
              <a:gd name="T97" fmla="*/ 5 h 795"/>
              <a:gd name="T98" fmla="*/ 3 w 532"/>
              <a:gd name="T99" fmla="*/ 5 h 795"/>
              <a:gd name="T100" fmla="*/ 3 w 532"/>
              <a:gd name="T101" fmla="*/ 5 h 795"/>
              <a:gd name="T102" fmla="*/ 3 w 532"/>
              <a:gd name="T103" fmla="*/ 6 h 795"/>
              <a:gd name="T104" fmla="*/ 3 w 532"/>
              <a:gd name="T105" fmla="*/ 6 h 795"/>
              <a:gd name="T106" fmla="*/ 3 w 532"/>
              <a:gd name="T107" fmla="*/ 6 h 795"/>
              <a:gd name="T108" fmla="*/ 3 w 532"/>
              <a:gd name="T109" fmla="*/ 6 h 795"/>
              <a:gd name="T110" fmla="*/ 3 w 532"/>
              <a:gd name="T111" fmla="*/ 6 h 795"/>
              <a:gd name="T112" fmla="*/ 3 w 532"/>
              <a:gd name="T113" fmla="*/ 6 h 795"/>
              <a:gd name="T114" fmla="*/ 3 w 532"/>
              <a:gd name="T115" fmla="*/ 6 h 7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32"/>
              <a:gd name="T175" fmla="*/ 0 h 795"/>
              <a:gd name="T176" fmla="*/ 532 w 532"/>
              <a:gd name="T177" fmla="*/ 795 h 7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32" h="795">
                <a:moveTo>
                  <a:pt x="417" y="763"/>
                </a:moveTo>
                <a:lnTo>
                  <a:pt x="391" y="762"/>
                </a:lnTo>
                <a:lnTo>
                  <a:pt x="367" y="759"/>
                </a:lnTo>
                <a:lnTo>
                  <a:pt x="345" y="758"/>
                </a:lnTo>
                <a:lnTo>
                  <a:pt x="325" y="755"/>
                </a:lnTo>
                <a:lnTo>
                  <a:pt x="302" y="754"/>
                </a:lnTo>
                <a:lnTo>
                  <a:pt x="282" y="754"/>
                </a:lnTo>
                <a:lnTo>
                  <a:pt x="258" y="756"/>
                </a:lnTo>
                <a:lnTo>
                  <a:pt x="234" y="759"/>
                </a:lnTo>
                <a:lnTo>
                  <a:pt x="226" y="751"/>
                </a:lnTo>
                <a:lnTo>
                  <a:pt x="219" y="744"/>
                </a:lnTo>
                <a:lnTo>
                  <a:pt x="212" y="738"/>
                </a:lnTo>
                <a:lnTo>
                  <a:pt x="205" y="734"/>
                </a:lnTo>
                <a:lnTo>
                  <a:pt x="198" y="731"/>
                </a:lnTo>
                <a:lnTo>
                  <a:pt x="192" y="730"/>
                </a:lnTo>
                <a:lnTo>
                  <a:pt x="183" y="729"/>
                </a:lnTo>
                <a:lnTo>
                  <a:pt x="176" y="729"/>
                </a:lnTo>
                <a:lnTo>
                  <a:pt x="175" y="731"/>
                </a:lnTo>
                <a:lnTo>
                  <a:pt x="172" y="733"/>
                </a:lnTo>
                <a:lnTo>
                  <a:pt x="171" y="734"/>
                </a:lnTo>
                <a:lnTo>
                  <a:pt x="168" y="736"/>
                </a:lnTo>
                <a:lnTo>
                  <a:pt x="167" y="738"/>
                </a:lnTo>
                <a:lnTo>
                  <a:pt x="165" y="740"/>
                </a:lnTo>
                <a:lnTo>
                  <a:pt x="164" y="742"/>
                </a:lnTo>
                <a:lnTo>
                  <a:pt x="161" y="744"/>
                </a:lnTo>
                <a:lnTo>
                  <a:pt x="158" y="742"/>
                </a:lnTo>
                <a:lnTo>
                  <a:pt x="154" y="740"/>
                </a:lnTo>
                <a:lnTo>
                  <a:pt x="151" y="737"/>
                </a:lnTo>
                <a:lnTo>
                  <a:pt x="149" y="733"/>
                </a:lnTo>
                <a:lnTo>
                  <a:pt x="144" y="727"/>
                </a:lnTo>
                <a:lnTo>
                  <a:pt x="140" y="719"/>
                </a:lnTo>
                <a:lnTo>
                  <a:pt x="135" y="708"/>
                </a:lnTo>
                <a:lnTo>
                  <a:pt x="128" y="693"/>
                </a:lnTo>
                <a:lnTo>
                  <a:pt x="122" y="693"/>
                </a:lnTo>
                <a:lnTo>
                  <a:pt x="117" y="691"/>
                </a:lnTo>
                <a:lnTo>
                  <a:pt x="111" y="691"/>
                </a:lnTo>
                <a:lnTo>
                  <a:pt x="106" y="691"/>
                </a:lnTo>
                <a:lnTo>
                  <a:pt x="100" y="690"/>
                </a:lnTo>
                <a:lnTo>
                  <a:pt x="95" y="690"/>
                </a:lnTo>
                <a:lnTo>
                  <a:pt x="90" y="690"/>
                </a:lnTo>
                <a:lnTo>
                  <a:pt x="85" y="688"/>
                </a:lnTo>
                <a:lnTo>
                  <a:pt x="74" y="704"/>
                </a:lnTo>
                <a:lnTo>
                  <a:pt x="67" y="715"/>
                </a:lnTo>
                <a:lnTo>
                  <a:pt x="60" y="723"/>
                </a:lnTo>
                <a:lnTo>
                  <a:pt x="56" y="729"/>
                </a:lnTo>
                <a:lnTo>
                  <a:pt x="54" y="733"/>
                </a:lnTo>
                <a:lnTo>
                  <a:pt x="52" y="737"/>
                </a:lnTo>
                <a:lnTo>
                  <a:pt x="52" y="740"/>
                </a:lnTo>
                <a:lnTo>
                  <a:pt x="50" y="744"/>
                </a:lnTo>
                <a:lnTo>
                  <a:pt x="47" y="747"/>
                </a:lnTo>
                <a:lnTo>
                  <a:pt x="42" y="752"/>
                </a:lnTo>
                <a:lnTo>
                  <a:pt x="38" y="759"/>
                </a:lnTo>
                <a:lnTo>
                  <a:pt x="32" y="769"/>
                </a:lnTo>
                <a:lnTo>
                  <a:pt x="27" y="778"/>
                </a:lnTo>
                <a:lnTo>
                  <a:pt x="21" y="787"/>
                </a:lnTo>
                <a:lnTo>
                  <a:pt x="17" y="792"/>
                </a:lnTo>
                <a:lnTo>
                  <a:pt x="14" y="794"/>
                </a:lnTo>
                <a:lnTo>
                  <a:pt x="10" y="780"/>
                </a:lnTo>
                <a:lnTo>
                  <a:pt x="6" y="765"/>
                </a:lnTo>
                <a:lnTo>
                  <a:pt x="5" y="749"/>
                </a:lnTo>
                <a:lnTo>
                  <a:pt x="2" y="734"/>
                </a:lnTo>
                <a:lnTo>
                  <a:pt x="0" y="702"/>
                </a:lnTo>
                <a:lnTo>
                  <a:pt x="2" y="672"/>
                </a:lnTo>
                <a:lnTo>
                  <a:pt x="6" y="640"/>
                </a:lnTo>
                <a:lnTo>
                  <a:pt x="11" y="608"/>
                </a:lnTo>
                <a:lnTo>
                  <a:pt x="20" y="576"/>
                </a:lnTo>
                <a:lnTo>
                  <a:pt x="29" y="546"/>
                </a:lnTo>
                <a:lnTo>
                  <a:pt x="42" y="515"/>
                </a:lnTo>
                <a:lnTo>
                  <a:pt x="56" y="485"/>
                </a:lnTo>
                <a:lnTo>
                  <a:pt x="70" y="456"/>
                </a:lnTo>
                <a:lnTo>
                  <a:pt x="86" y="428"/>
                </a:lnTo>
                <a:lnTo>
                  <a:pt x="103" y="402"/>
                </a:lnTo>
                <a:lnTo>
                  <a:pt x="120" y="377"/>
                </a:lnTo>
                <a:lnTo>
                  <a:pt x="138" y="353"/>
                </a:lnTo>
                <a:lnTo>
                  <a:pt x="156" y="331"/>
                </a:lnTo>
                <a:lnTo>
                  <a:pt x="160" y="315"/>
                </a:lnTo>
                <a:lnTo>
                  <a:pt x="164" y="292"/>
                </a:lnTo>
                <a:lnTo>
                  <a:pt x="168" y="269"/>
                </a:lnTo>
                <a:lnTo>
                  <a:pt x="174" y="244"/>
                </a:lnTo>
                <a:lnTo>
                  <a:pt x="178" y="220"/>
                </a:lnTo>
                <a:lnTo>
                  <a:pt x="182" y="198"/>
                </a:lnTo>
                <a:lnTo>
                  <a:pt x="186" y="179"/>
                </a:lnTo>
                <a:lnTo>
                  <a:pt x="190" y="166"/>
                </a:lnTo>
                <a:lnTo>
                  <a:pt x="211" y="154"/>
                </a:lnTo>
                <a:lnTo>
                  <a:pt x="228" y="140"/>
                </a:lnTo>
                <a:lnTo>
                  <a:pt x="241" y="125"/>
                </a:lnTo>
                <a:lnTo>
                  <a:pt x="254" y="110"/>
                </a:lnTo>
                <a:lnTo>
                  <a:pt x="265" y="93"/>
                </a:lnTo>
                <a:lnTo>
                  <a:pt x="273" y="74"/>
                </a:lnTo>
                <a:lnTo>
                  <a:pt x="280" y="53"/>
                </a:lnTo>
                <a:lnTo>
                  <a:pt x="287" y="31"/>
                </a:lnTo>
                <a:lnTo>
                  <a:pt x="283" y="27"/>
                </a:lnTo>
                <a:lnTo>
                  <a:pt x="279" y="24"/>
                </a:lnTo>
                <a:lnTo>
                  <a:pt x="276" y="22"/>
                </a:lnTo>
                <a:lnTo>
                  <a:pt x="273" y="21"/>
                </a:lnTo>
                <a:lnTo>
                  <a:pt x="270" y="20"/>
                </a:lnTo>
                <a:lnTo>
                  <a:pt x="266" y="18"/>
                </a:lnTo>
                <a:lnTo>
                  <a:pt x="262" y="18"/>
                </a:lnTo>
                <a:lnTo>
                  <a:pt x="257" y="17"/>
                </a:lnTo>
                <a:lnTo>
                  <a:pt x="257" y="14"/>
                </a:lnTo>
                <a:lnTo>
                  <a:pt x="257" y="13"/>
                </a:lnTo>
                <a:lnTo>
                  <a:pt x="257" y="10"/>
                </a:lnTo>
                <a:lnTo>
                  <a:pt x="257" y="9"/>
                </a:lnTo>
                <a:lnTo>
                  <a:pt x="257" y="6"/>
                </a:lnTo>
                <a:lnTo>
                  <a:pt x="257" y="4"/>
                </a:lnTo>
                <a:lnTo>
                  <a:pt x="257" y="2"/>
                </a:lnTo>
                <a:lnTo>
                  <a:pt x="257" y="0"/>
                </a:lnTo>
                <a:lnTo>
                  <a:pt x="277" y="3"/>
                </a:lnTo>
                <a:lnTo>
                  <a:pt x="295" y="7"/>
                </a:lnTo>
                <a:lnTo>
                  <a:pt x="312" y="11"/>
                </a:lnTo>
                <a:lnTo>
                  <a:pt x="327" y="18"/>
                </a:lnTo>
                <a:lnTo>
                  <a:pt x="338" y="27"/>
                </a:lnTo>
                <a:lnTo>
                  <a:pt x="349" y="36"/>
                </a:lnTo>
                <a:lnTo>
                  <a:pt x="358" y="46"/>
                </a:lnTo>
                <a:lnTo>
                  <a:pt x="365" y="58"/>
                </a:lnTo>
                <a:lnTo>
                  <a:pt x="369" y="71"/>
                </a:lnTo>
                <a:lnTo>
                  <a:pt x="372" y="85"/>
                </a:lnTo>
                <a:lnTo>
                  <a:pt x="372" y="101"/>
                </a:lnTo>
                <a:lnTo>
                  <a:pt x="370" y="118"/>
                </a:lnTo>
                <a:lnTo>
                  <a:pt x="367" y="137"/>
                </a:lnTo>
                <a:lnTo>
                  <a:pt x="363" y="157"/>
                </a:lnTo>
                <a:lnTo>
                  <a:pt x="356" y="177"/>
                </a:lnTo>
                <a:lnTo>
                  <a:pt x="348" y="200"/>
                </a:lnTo>
                <a:lnTo>
                  <a:pt x="349" y="200"/>
                </a:lnTo>
                <a:lnTo>
                  <a:pt x="351" y="200"/>
                </a:lnTo>
                <a:lnTo>
                  <a:pt x="352" y="200"/>
                </a:lnTo>
                <a:lnTo>
                  <a:pt x="354" y="200"/>
                </a:lnTo>
                <a:lnTo>
                  <a:pt x="355" y="200"/>
                </a:lnTo>
                <a:lnTo>
                  <a:pt x="356" y="200"/>
                </a:lnTo>
                <a:lnTo>
                  <a:pt x="358" y="200"/>
                </a:lnTo>
                <a:lnTo>
                  <a:pt x="359" y="200"/>
                </a:lnTo>
                <a:lnTo>
                  <a:pt x="367" y="219"/>
                </a:lnTo>
                <a:lnTo>
                  <a:pt x="376" y="234"/>
                </a:lnTo>
                <a:lnTo>
                  <a:pt x="380" y="240"/>
                </a:lnTo>
                <a:lnTo>
                  <a:pt x="384" y="245"/>
                </a:lnTo>
                <a:lnTo>
                  <a:pt x="390" y="249"/>
                </a:lnTo>
                <a:lnTo>
                  <a:pt x="395" y="254"/>
                </a:lnTo>
                <a:lnTo>
                  <a:pt x="408" y="259"/>
                </a:lnTo>
                <a:lnTo>
                  <a:pt x="423" y="263"/>
                </a:lnTo>
                <a:lnTo>
                  <a:pt x="441" y="267"/>
                </a:lnTo>
                <a:lnTo>
                  <a:pt x="463" y="272"/>
                </a:lnTo>
                <a:lnTo>
                  <a:pt x="463" y="276"/>
                </a:lnTo>
                <a:lnTo>
                  <a:pt x="464" y="280"/>
                </a:lnTo>
                <a:lnTo>
                  <a:pt x="464" y="285"/>
                </a:lnTo>
                <a:lnTo>
                  <a:pt x="466" y="290"/>
                </a:lnTo>
                <a:lnTo>
                  <a:pt x="466" y="295"/>
                </a:lnTo>
                <a:lnTo>
                  <a:pt x="467" y="299"/>
                </a:lnTo>
                <a:lnTo>
                  <a:pt x="467" y="303"/>
                </a:lnTo>
                <a:lnTo>
                  <a:pt x="469" y="309"/>
                </a:lnTo>
                <a:lnTo>
                  <a:pt x="455" y="313"/>
                </a:lnTo>
                <a:lnTo>
                  <a:pt x="444" y="317"/>
                </a:lnTo>
                <a:lnTo>
                  <a:pt x="435" y="324"/>
                </a:lnTo>
                <a:lnTo>
                  <a:pt x="428" y="331"/>
                </a:lnTo>
                <a:lnTo>
                  <a:pt x="423" y="339"/>
                </a:lnTo>
                <a:lnTo>
                  <a:pt x="420" y="351"/>
                </a:lnTo>
                <a:lnTo>
                  <a:pt x="416" y="363"/>
                </a:lnTo>
                <a:lnTo>
                  <a:pt x="413" y="377"/>
                </a:lnTo>
                <a:lnTo>
                  <a:pt x="423" y="388"/>
                </a:lnTo>
                <a:lnTo>
                  <a:pt x="431" y="399"/>
                </a:lnTo>
                <a:lnTo>
                  <a:pt x="439" y="412"/>
                </a:lnTo>
                <a:lnTo>
                  <a:pt x="446" y="424"/>
                </a:lnTo>
                <a:lnTo>
                  <a:pt x="453" y="438"/>
                </a:lnTo>
                <a:lnTo>
                  <a:pt x="460" y="452"/>
                </a:lnTo>
                <a:lnTo>
                  <a:pt x="467" y="468"/>
                </a:lnTo>
                <a:lnTo>
                  <a:pt x="474" y="486"/>
                </a:lnTo>
                <a:lnTo>
                  <a:pt x="489" y="488"/>
                </a:lnTo>
                <a:lnTo>
                  <a:pt x="500" y="490"/>
                </a:lnTo>
                <a:lnTo>
                  <a:pt x="509" y="492"/>
                </a:lnTo>
                <a:lnTo>
                  <a:pt x="516" y="493"/>
                </a:lnTo>
                <a:lnTo>
                  <a:pt x="520" y="495"/>
                </a:lnTo>
                <a:lnTo>
                  <a:pt x="524" y="497"/>
                </a:lnTo>
                <a:lnTo>
                  <a:pt x="528" y="500"/>
                </a:lnTo>
                <a:lnTo>
                  <a:pt x="531" y="503"/>
                </a:lnTo>
                <a:lnTo>
                  <a:pt x="520" y="518"/>
                </a:lnTo>
                <a:lnTo>
                  <a:pt x="509" y="531"/>
                </a:lnTo>
                <a:lnTo>
                  <a:pt x="499" y="543"/>
                </a:lnTo>
                <a:lnTo>
                  <a:pt x="488" y="554"/>
                </a:lnTo>
                <a:lnTo>
                  <a:pt x="480" y="567"/>
                </a:lnTo>
                <a:lnTo>
                  <a:pt x="473" y="579"/>
                </a:lnTo>
                <a:lnTo>
                  <a:pt x="466" y="594"/>
                </a:lnTo>
                <a:lnTo>
                  <a:pt x="463" y="612"/>
                </a:lnTo>
                <a:lnTo>
                  <a:pt x="473" y="616"/>
                </a:lnTo>
                <a:lnTo>
                  <a:pt x="480" y="621"/>
                </a:lnTo>
                <a:lnTo>
                  <a:pt x="485" y="625"/>
                </a:lnTo>
                <a:lnTo>
                  <a:pt x="489" y="629"/>
                </a:lnTo>
                <a:lnTo>
                  <a:pt x="492" y="634"/>
                </a:lnTo>
                <a:lnTo>
                  <a:pt x="492" y="640"/>
                </a:lnTo>
                <a:lnTo>
                  <a:pt x="492" y="646"/>
                </a:lnTo>
                <a:lnTo>
                  <a:pt x="492" y="651"/>
                </a:lnTo>
                <a:lnTo>
                  <a:pt x="488" y="665"/>
                </a:lnTo>
                <a:lnTo>
                  <a:pt x="482" y="679"/>
                </a:lnTo>
                <a:lnTo>
                  <a:pt x="477" y="694"/>
                </a:lnTo>
                <a:lnTo>
                  <a:pt x="474" y="709"/>
                </a:lnTo>
                <a:lnTo>
                  <a:pt x="477" y="711"/>
                </a:lnTo>
                <a:lnTo>
                  <a:pt x="478" y="712"/>
                </a:lnTo>
                <a:lnTo>
                  <a:pt x="481" y="712"/>
                </a:lnTo>
                <a:lnTo>
                  <a:pt x="484" y="713"/>
                </a:lnTo>
                <a:lnTo>
                  <a:pt x="487" y="715"/>
                </a:lnTo>
                <a:lnTo>
                  <a:pt x="488" y="715"/>
                </a:lnTo>
                <a:lnTo>
                  <a:pt x="491" y="716"/>
                </a:lnTo>
                <a:lnTo>
                  <a:pt x="494" y="718"/>
                </a:lnTo>
                <a:lnTo>
                  <a:pt x="494" y="722"/>
                </a:lnTo>
                <a:lnTo>
                  <a:pt x="495" y="729"/>
                </a:lnTo>
                <a:lnTo>
                  <a:pt x="495" y="737"/>
                </a:lnTo>
                <a:lnTo>
                  <a:pt x="496" y="747"/>
                </a:lnTo>
                <a:lnTo>
                  <a:pt x="498" y="756"/>
                </a:lnTo>
                <a:lnTo>
                  <a:pt x="499" y="765"/>
                </a:lnTo>
                <a:lnTo>
                  <a:pt x="500" y="772"/>
                </a:lnTo>
                <a:lnTo>
                  <a:pt x="500" y="777"/>
                </a:lnTo>
                <a:lnTo>
                  <a:pt x="496" y="776"/>
                </a:lnTo>
                <a:lnTo>
                  <a:pt x="491" y="772"/>
                </a:lnTo>
                <a:lnTo>
                  <a:pt x="485" y="767"/>
                </a:lnTo>
                <a:lnTo>
                  <a:pt x="480" y="760"/>
                </a:lnTo>
                <a:lnTo>
                  <a:pt x="474" y="755"/>
                </a:lnTo>
                <a:lnTo>
                  <a:pt x="469" y="751"/>
                </a:lnTo>
                <a:lnTo>
                  <a:pt x="463" y="747"/>
                </a:lnTo>
                <a:lnTo>
                  <a:pt x="459" y="747"/>
                </a:lnTo>
                <a:lnTo>
                  <a:pt x="457" y="749"/>
                </a:lnTo>
                <a:lnTo>
                  <a:pt x="457" y="751"/>
                </a:lnTo>
                <a:lnTo>
                  <a:pt x="456" y="754"/>
                </a:lnTo>
                <a:lnTo>
                  <a:pt x="455" y="756"/>
                </a:lnTo>
                <a:lnTo>
                  <a:pt x="453" y="759"/>
                </a:lnTo>
                <a:lnTo>
                  <a:pt x="453" y="762"/>
                </a:lnTo>
                <a:lnTo>
                  <a:pt x="452" y="765"/>
                </a:lnTo>
                <a:lnTo>
                  <a:pt x="452" y="767"/>
                </a:lnTo>
                <a:lnTo>
                  <a:pt x="446" y="766"/>
                </a:lnTo>
                <a:lnTo>
                  <a:pt x="442" y="766"/>
                </a:lnTo>
                <a:lnTo>
                  <a:pt x="438" y="766"/>
                </a:lnTo>
                <a:lnTo>
                  <a:pt x="434" y="765"/>
                </a:lnTo>
                <a:lnTo>
                  <a:pt x="430" y="765"/>
                </a:lnTo>
                <a:lnTo>
                  <a:pt x="426" y="765"/>
                </a:lnTo>
                <a:lnTo>
                  <a:pt x="421" y="763"/>
                </a:lnTo>
                <a:lnTo>
                  <a:pt x="417" y="763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22" name="Freeform 189"/>
          <p:cNvSpPr>
            <a:spLocks/>
          </p:cNvSpPr>
          <p:nvPr/>
        </p:nvSpPr>
        <p:spPr bwMode="auto">
          <a:xfrm rot="116001">
            <a:off x="10416508" y="2922861"/>
            <a:ext cx="621715" cy="551644"/>
          </a:xfrm>
          <a:custGeom>
            <a:avLst/>
            <a:gdLst>
              <a:gd name="T0" fmla="*/ 4 w 757"/>
              <a:gd name="T1" fmla="*/ 4 h 546"/>
              <a:gd name="T2" fmla="*/ 4 w 757"/>
              <a:gd name="T3" fmla="*/ 4 h 546"/>
              <a:gd name="T4" fmla="*/ 3 w 757"/>
              <a:gd name="T5" fmla="*/ 4 h 546"/>
              <a:gd name="T6" fmla="*/ 3 w 757"/>
              <a:gd name="T7" fmla="*/ 4 h 546"/>
              <a:gd name="T8" fmla="*/ 3 w 757"/>
              <a:gd name="T9" fmla="*/ 4 h 546"/>
              <a:gd name="T10" fmla="*/ 3 w 757"/>
              <a:gd name="T11" fmla="*/ 4 h 546"/>
              <a:gd name="T12" fmla="*/ 3 w 757"/>
              <a:gd name="T13" fmla="*/ 4 h 546"/>
              <a:gd name="T14" fmla="*/ 3 w 757"/>
              <a:gd name="T15" fmla="*/ 4 h 546"/>
              <a:gd name="T16" fmla="*/ 3 w 757"/>
              <a:gd name="T17" fmla="*/ 4 h 546"/>
              <a:gd name="T18" fmla="*/ 2 w 757"/>
              <a:gd name="T19" fmla="*/ 3 h 546"/>
              <a:gd name="T20" fmla="*/ 2 w 757"/>
              <a:gd name="T21" fmla="*/ 3 h 546"/>
              <a:gd name="T22" fmla="*/ 1 w 757"/>
              <a:gd name="T23" fmla="*/ 3 h 546"/>
              <a:gd name="T24" fmla="*/ 1 w 757"/>
              <a:gd name="T25" fmla="*/ 3 h 546"/>
              <a:gd name="T26" fmla="*/ 1 w 757"/>
              <a:gd name="T27" fmla="*/ 2 h 546"/>
              <a:gd name="T28" fmla="*/ 1 w 757"/>
              <a:gd name="T29" fmla="*/ 2 h 546"/>
              <a:gd name="T30" fmla="*/ 1 w 757"/>
              <a:gd name="T31" fmla="*/ 1 h 546"/>
              <a:gd name="T32" fmla="*/ 0 w 757"/>
              <a:gd name="T33" fmla="*/ 2 h 546"/>
              <a:gd name="T34" fmla="*/ 0 w 757"/>
              <a:gd name="T35" fmla="*/ 2 h 546"/>
              <a:gd name="T36" fmla="*/ 0 w 757"/>
              <a:gd name="T37" fmla="*/ 1 h 546"/>
              <a:gd name="T38" fmla="*/ 0 w 757"/>
              <a:gd name="T39" fmla="*/ 1 h 546"/>
              <a:gd name="T40" fmla="*/ 0 w 757"/>
              <a:gd name="T41" fmla="*/ 1 h 546"/>
              <a:gd name="T42" fmla="*/ 0 w 757"/>
              <a:gd name="T43" fmla="*/ 1 h 546"/>
              <a:gd name="T44" fmla="*/ 1 w 757"/>
              <a:gd name="T45" fmla="*/ 1 h 546"/>
              <a:gd name="T46" fmla="*/ 1 w 757"/>
              <a:gd name="T47" fmla="*/ 1 h 546"/>
              <a:gd name="T48" fmla="*/ 1 w 757"/>
              <a:gd name="T49" fmla="*/ 1 h 546"/>
              <a:gd name="T50" fmla="*/ 1 w 757"/>
              <a:gd name="T51" fmla="*/ 1 h 546"/>
              <a:gd name="T52" fmla="*/ 2 w 757"/>
              <a:gd name="T53" fmla="*/ 1 h 546"/>
              <a:gd name="T54" fmla="*/ 2 w 757"/>
              <a:gd name="T55" fmla="*/ 1 h 546"/>
              <a:gd name="T56" fmla="*/ 2 w 757"/>
              <a:gd name="T57" fmla="*/ 1 h 546"/>
              <a:gd name="T58" fmla="*/ 2 w 757"/>
              <a:gd name="T59" fmla="*/ 0 h 546"/>
              <a:gd name="T60" fmla="*/ 2 w 757"/>
              <a:gd name="T61" fmla="*/ 0 h 546"/>
              <a:gd name="T62" fmla="*/ 2 w 757"/>
              <a:gd name="T63" fmla="*/ 0 h 546"/>
              <a:gd name="T64" fmla="*/ 3 w 757"/>
              <a:gd name="T65" fmla="*/ 0 h 546"/>
              <a:gd name="T66" fmla="*/ 3 w 757"/>
              <a:gd name="T67" fmla="*/ 0 h 546"/>
              <a:gd name="T68" fmla="*/ 3 w 757"/>
              <a:gd name="T69" fmla="*/ 0 h 546"/>
              <a:gd name="T70" fmla="*/ 4 w 757"/>
              <a:gd name="T71" fmla="*/ 1 h 546"/>
              <a:gd name="T72" fmla="*/ 4 w 757"/>
              <a:gd name="T73" fmla="*/ 1 h 546"/>
              <a:gd name="T74" fmla="*/ 4 w 757"/>
              <a:gd name="T75" fmla="*/ 2 h 546"/>
              <a:gd name="T76" fmla="*/ 4 w 757"/>
              <a:gd name="T77" fmla="*/ 2 h 546"/>
              <a:gd name="T78" fmla="*/ 4 w 757"/>
              <a:gd name="T79" fmla="*/ 2 h 546"/>
              <a:gd name="T80" fmla="*/ 5 w 757"/>
              <a:gd name="T81" fmla="*/ 2 h 546"/>
              <a:gd name="T82" fmla="*/ 5 w 757"/>
              <a:gd name="T83" fmla="*/ 2 h 546"/>
              <a:gd name="T84" fmla="*/ 5 w 757"/>
              <a:gd name="T85" fmla="*/ 3 h 546"/>
              <a:gd name="T86" fmla="*/ 5 w 757"/>
              <a:gd name="T87" fmla="*/ 3 h 546"/>
              <a:gd name="T88" fmla="*/ 5 w 757"/>
              <a:gd name="T89" fmla="*/ 4 h 546"/>
              <a:gd name="T90" fmla="*/ 5 w 757"/>
              <a:gd name="T91" fmla="*/ 4 h 546"/>
              <a:gd name="T92" fmla="*/ 4 w 757"/>
              <a:gd name="T93" fmla="*/ 4 h 546"/>
              <a:gd name="T94" fmla="*/ 4 w 757"/>
              <a:gd name="T95" fmla="*/ 4 h 5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57"/>
              <a:gd name="T145" fmla="*/ 0 h 546"/>
              <a:gd name="T146" fmla="*/ 757 w 757"/>
              <a:gd name="T147" fmla="*/ 546 h 54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57" h="546">
                <a:moveTo>
                  <a:pt x="665" y="545"/>
                </a:moveTo>
                <a:lnTo>
                  <a:pt x="651" y="545"/>
                </a:lnTo>
                <a:lnTo>
                  <a:pt x="637" y="543"/>
                </a:lnTo>
                <a:lnTo>
                  <a:pt x="623" y="543"/>
                </a:lnTo>
                <a:lnTo>
                  <a:pt x="608" y="542"/>
                </a:lnTo>
                <a:lnTo>
                  <a:pt x="594" y="541"/>
                </a:lnTo>
                <a:lnTo>
                  <a:pt x="579" y="541"/>
                </a:lnTo>
                <a:lnTo>
                  <a:pt x="565" y="541"/>
                </a:lnTo>
                <a:lnTo>
                  <a:pt x="553" y="539"/>
                </a:lnTo>
                <a:lnTo>
                  <a:pt x="546" y="531"/>
                </a:lnTo>
                <a:lnTo>
                  <a:pt x="537" y="524"/>
                </a:lnTo>
                <a:lnTo>
                  <a:pt x="531" y="517"/>
                </a:lnTo>
                <a:lnTo>
                  <a:pt x="524" y="511"/>
                </a:lnTo>
                <a:lnTo>
                  <a:pt x="510" y="503"/>
                </a:lnTo>
                <a:lnTo>
                  <a:pt x="496" y="498"/>
                </a:lnTo>
                <a:lnTo>
                  <a:pt x="482" y="492"/>
                </a:lnTo>
                <a:lnTo>
                  <a:pt x="467" y="488"/>
                </a:lnTo>
                <a:lnTo>
                  <a:pt x="452" y="482"/>
                </a:lnTo>
                <a:lnTo>
                  <a:pt x="436" y="475"/>
                </a:lnTo>
                <a:lnTo>
                  <a:pt x="436" y="474"/>
                </a:lnTo>
                <a:lnTo>
                  <a:pt x="435" y="473"/>
                </a:lnTo>
                <a:lnTo>
                  <a:pt x="435" y="471"/>
                </a:lnTo>
                <a:lnTo>
                  <a:pt x="435" y="469"/>
                </a:lnTo>
                <a:lnTo>
                  <a:pt x="434" y="467"/>
                </a:lnTo>
                <a:lnTo>
                  <a:pt x="434" y="466"/>
                </a:lnTo>
                <a:lnTo>
                  <a:pt x="434" y="464"/>
                </a:lnTo>
                <a:lnTo>
                  <a:pt x="400" y="462"/>
                </a:lnTo>
                <a:lnTo>
                  <a:pt x="371" y="457"/>
                </a:lnTo>
                <a:lnTo>
                  <a:pt x="346" y="453"/>
                </a:lnTo>
                <a:lnTo>
                  <a:pt x="326" y="448"/>
                </a:lnTo>
                <a:lnTo>
                  <a:pt x="305" y="439"/>
                </a:lnTo>
                <a:lnTo>
                  <a:pt x="285" y="431"/>
                </a:lnTo>
                <a:lnTo>
                  <a:pt x="265" y="419"/>
                </a:lnTo>
                <a:lnTo>
                  <a:pt x="242" y="405"/>
                </a:lnTo>
                <a:lnTo>
                  <a:pt x="227" y="397"/>
                </a:lnTo>
                <a:lnTo>
                  <a:pt x="215" y="388"/>
                </a:lnTo>
                <a:lnTo>
                  <a:pt x="204" y="377"/>
                </a:lnTo>
                <a:lnTo>
                  <a:pt x="195" y="366"/>
                </a:lnTo>
                <a:lnTo>
                  <a:pt x="190" y="352"/>
                </a:lnTo>
                <a:lnTo>
                  <a:pt x="184" y="338"/>
                </a:lnTo>
                <a:lnTo>
                  <a:pt x="181" y="325"/>
                </a:lnTo>
                <a:lnTo>
                  <a:pt x="179" y="309"/>
                </a:lnTo>
                <a:lnTo>
                  <a:pt x="177" y="279"/>
                </a:lnTo>
                <a:lnTo>
                  <a:pt x="179" y="248"/>
                </a:lnTo>
                <a:lnTo>
                  <a:pt x="180" y="219"/>
                </a:lnTo>
                <a:lnTo>
                  <a:pt x="180" y="194"/>
                </a:lnTo>
                <a:lnTo>
                  <a:pt x="139" y="199"/>
                </a:lnTo>
                <a:lnTo>
                  <a:pt x="107" y="204"/>
                </a:lnTo>
                <a:lnTo>
                  <a:pt x="83" y="208"/>
                </a:lnTo>
                <a:lnTo>
                  <a:pt x="68" y="212"/>
                </a:lnTo>
                <a:lnTo>
                  <a:pt x="57" y="217"/>
                </a:lnTo>
                <a:lnTo>
                  <a:pt x="50" y="218"/>
                </a:lnTo>
                <a:lnTo>
                  <a:pt x="46" y="218"/>
                </a:lnTo>
                <a:lnTo>
                  <a:pt x="42" y="218"/>
                </a:lnTo>
                <a:lnTo>
                  <a:pt x="39" y="215"/>
                </a:lnTo>
                <a:lnTo>
                  <a:pt x="33" y="211"/>
                </a:lnTo>
                <a:lnTo>
                  <a:pt x="25" y="207"/>
                </a:lnTo>
                <a:lnTo>
                  <a:pt x="15" y="201"/>
                </a:lnTo>
                <a:lnTo>
                  <a:pt x="7" y="196"/>
                </a:lnTo>
                <a:lnTo>
                  <a:pt x="1" y="190"/>
                </a:lnTo>
                <a:lnTo>
                  <a:pt x="0" y="189"/>
                </a:lnTo>
                <a:lnTo>
                  <a:pt x="0" y="186"/>
                </a:lnTo>
                <a:lnTo>
                  <a:pt x="3" y="183"/>
                </a:lnTo>
                <a:lnTo>
                  <a:pt x="6" y="182"/>
                </a:lnTo>
                <a:lnTo>
                  <a:pt x="19" y="174"/>
                </a:lnTo>
                <a:lnTo>
                  <a:pt x="33" y="167"/>
                </a:lnTo>
                <a:lnTo>
                  <a:pt x="48" y="161"/>
                </a:lnTo>
                <a:lnTo>
                  <a:pt x="65" y="157"/>
                </a:lnTo>
                <a:lnTo>
                  <a:pt x="97" y="153"/>
                </a:lnTo>
                <a:lnTo>
                  <a:pt x="130" y="151"/>
                </a:lnTo>
                <a:lnTo>
                  <a:pt x="147" y="150"/>
                </a:lnTo>
                <a:lnTo>
                  <a:pt x="163" y="149"/>
                </a:lnTo>
                <a:lnTo>
                  <a:pt x="179" y="147"/>
                </a:lnTo>
                <a:lnTo>
                  <a:pt x="193" y="143"/>
                </a:lnTo>
                <a:lnTo>
                  <a:pt x="206" y="139"/>
                </a:lnTo>
                <a:lnTo>
                  <a:pt x="219" y="133"/>
                </a:lnTo>
                <a:lnTo>
                  <a:pt x="230" y="125"/>
                </a:lnTo>
                <a:lnTo>
                  <a:pt x="240" y="115"/>
                </a:lnTo>
                <a:lnTo>
                  <a:pt x="262" y="109"/>
                </a:lnTo>
                <a:lnTo>
                  <a:pt x="278" y="103"/>
                </a:lnTo>
                <a:lnTo>
                  <a:pt x="291" y="99"/>
                </a:lnTo>
                <a:lnTo>
                  <a:pt x="298" y="95"/>
                </a:lnTo>
                <a:lnTo>
                  <a:pt x="302" y="92"/>
                </a:lnTo>
                <a:lnTo>
                  <a:pt x="305" y="89"/>
                </a:lnTo>
                <a:lnTo>
                  <a:pt x="308" y="86"/>
                </a:lnTo>
                <a:lnTo>
                  <a:pt x="310" y="84"/>
                </a:lnTo>
                <a:lnTo>
                  <a:pt x="313" y="68"/>
                </a:lnTo>
                <a:lnTo>
                  <a:pt x="316" y="56"/>
                </a:lnTo>
                <a:lnTo>
                  <a:pt x="320" y="45"/>
                </a:lnTo>
                <a:lnTo>
                  <a:pt x="326" y="35"/>
                </a:lnTo>
                <a:lnTo>
                  <a:pt x="331" y="27"/>
                </a:lnTo>
                <a:lnTo>
                  <a:pt x="338" y="20"/>
                </a:lnTo>
                <a:lnTo>
                  <a:pt x="346" y="14"/>
                </a:lnTo>
                <a:lnTo>
                  <a:pt x="355" y="10"/>
                </a:lnTo>
                <a:lnTo>
                  <a:pt x="364" y="7"/>
                </a:lnTo>
                <a:lnTo>
                  <a:pt x="374" y="5"/>
                </a:lnTo>
                <a:lnTo>
                  <a:pt x="385" y="3"/>
                </a:lnTo>
                <a:lnTo>
                  <a:pt x="398" y="2"/>
                </a:lnTo>
                <a:lnTo>
                  <a:pt x="422" y="0"/>
                </a:lnTo>
                <a:lnTo>
                  <a:pt x="452" y="0"/>
                </a:lnTo>
                <a:lnTo>
                  <a:pt x="468" y="17"/>
                </a:lnTo>
                <a:lnTo>
                  <a:pt x="483" y="30"/>
                </a:lnTo>
                <a:lnTo>
                  <a:pt x="500" y="39"/>
                </a:lnTo>
                <a:lnTo>
                  <a:pt x="515" y="48"/>
                </a:lnTo>
                <a:lnTo>
                  <a:pt x="532" y="54"/>
                </a:lnTo>
                <a:lnTo>
                  <a:pt x="553" y="60"/>
                </a:lnTo>
                <a:lnTo>
                  <a:pt x="576" y="67"/>
                </a:lnTo>
                <a:lnTo>
                  <a:pt x="604" y="74"/>
                </a:lnTo>
                <a:lnTo>
                  <a:pt x="605" y="111"/>
                </a:lnTo>
                <a:lnTo>
                  <a:pt x="604" y="142"/>
                </a:lnTo>
                <a:lnTo>
                  <a:pt x="603" y="165"/>
                </a:lnTo>
                <a:lnTo>
                  <a:pt x="600" y="186"/>
                </a:lnTo>
                <a:lnTo>
                  <a:pt x="597" y="203"/>
                </a:lnTo>
                <a:lnTo>
                  <a:pt x="594" y="217"/>
                </a:lnTo>
                <a:lnTo>
                  <a:pt x="593" y="230"/>
                </a:lnTo>
                <a:lnTo>
                  <a:pt x="591" y="244"/>
                </a:lnTo>
                <a:lnTo>
                  <a:pt x="609" y="259"/>
                </a:lnTo>
                <a:lnTo>
                  <a:pt x="625" y="271"/>
                </a:lnTo>
                <a:lnTo>
                  <a:pt x="639" y="279"/>
                </a:lnTo>
                <a:lnTo>
                  <a:pt x="652" y="284"/>
                </a:lnTo>
                <a:lnTo>
                  <a:pt x="668" y="289"/>
                </a:lnTo>
                <a:lnTo>
                  <a:pt x="687" y="291"/>
                </a:lnTo>
                <a:lnTo>
                  <a:pt x="709" y="294"/>
                </a:lnTo>
                <a:lnTo>
                  <a:pt x="737" y="295"/>
                </a:lnTo>
                <a:lnTo>
                  <a:pt x="744" y="312"/>
                </a:lnTo>
                <a:lnTo>
                  <a:pt x="748" y="329"/>
                </a:lnTo>
                <a:lnTo>
                  <a:pt x="752" y="348"/>
                </a:lnTo>
                <a:lnTo>
                  <a:pt x="755" y="367"/>
                </a:lnTo>
                <a:lnTo>
                  <a:pt x="756" y="387"/>
                </a:lnTo>
                <a:lnTo>
                  <a:pt x="755" y="408"/>
                </a:lnTo>
                <a:lnTo>
                  <a:pt x="754" y="427"/>
                </a:lnTo>
                <a:lnTo>
                  <a:pt x="749" y="446"/>
                </a:lnTo>
                <a:lnTo>
                  <a:pt x="744" y="466"/>
                </a:lnTo>
                <a:lnTo>
                  <a:pt x="738" y="482"/>
                </a:lnTo>
                <a:lnTo>
                  <a:pt x="730" y="499"/>
                </a:lnTo>
                <a:lnTo>
                  <a:pt x="720" y="513"/>
                </a:lnTo>
                <a:lnTo>
                  <a:pt x="715" y="520"/>
                </a:lnTo>
                <a:lnTo>
                  <a:pt x="708" y="525"/>
                </a:lnTo>
                <a:lnTo>
                  <a:pt x="702" y="529"/>
                </a:lnTo>
                <a:lnTo>
                  <a:pt x="695" y="535"/>
                </a:lnTo>
                <a:lnTo>
                  <a:pt x="688" y="538"/>
                </a:lnTo>
                <a:lnTo>
                  <a:pt x="682" y="542"/>
                </a:lnTo>
                <a:lnTo>
                  <a:pt x="673" y="543"/>
                </a:lnTo>
                <a:lnTo>
                  <a:pt x="665" y="545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23" name="Freeform 190"/>
          <p:cNvSpPr>
            <a:spLocks/>
          </p:cNvSpPr>
          <p:nvPr/>
        </p:nvSpPr>
        <p:spPr bwMode="auto">
          <a:xfrm rot="111527">
            <a:off x="11117033" y="1912663"/>
            <a:ext cx="1132515" cy="1206721"/>
          </a:xfrm>
          <a:custGeom>
            <a:avLst/>
            <a:gdLst>
              <a:gd name="T0" fmla="*/ 3 w 1383"/>
              <a:gd name="T1" fmla="*/ 9 h 1194"/>
              <a:gd name="T2" fmla="*/ 1 w 1383"/>
              <a:gd name="T3" fmla="*/ 8 h 1194"/>
              <a:gd name="T4" fmla="*/ 1 w 1383"/>
              <a:gd name="T5" fmla="*/ 8 h 1194"/>
              <a:gd name="T6" fmla="*/ 1 w 1383"/>
              <a:gd name="T7" fmla="*/ 7 h 1194"/>
              <a:gd name="T8" fmla="*/ 1 w 1383"/>
              <a:gd name="T9" fmla="*/ 6 h 1194"/>
              <a:gd name="T10" fmla="*/ 1 w 1383"/>
              <a:gd name="T11" fmla="*/ 5 h 1194"/>
              <a:gd name="T12" fmla="*/ 1 w 1383"/>
              <a:gd name="T13" fmla="*/ 3 h 1194"/>
              <a:gd name="T14" fmla="*/ 1 w 1383"/>
              <a:gd name="T15" fmla="*/ 3 h 1194"/>
              <a:gd name="T16" fmla="*/ 0 w 1383"/>
              <a:gd name="T17" fmla="*/ 2 h 1194"/>
              <a:gd name="T18" fmla="*/ 0 w 1383"/>
              <a:gd name="T19" fmla="*/ 1 h 1194"/>
              <a:gd name="T20" fmla="*/ 1 w 1383"/>
              <a:gd name="T21" fmla="*/ 1 h 1194"/>
              <a:gd name="T22" fmla="*/ 2 w 1383"/>
              <a:gd name="T23" fmla="*/ 0 h 1194"/>
              <a:gd name="T24" fmla="*/ 2 w 1383"/>
              <a:gd name="T25" fmla="*/ 0 h 1194"/>
              <a:gd name="T26" fmla="*/ 2 w 1383"/>
              <a:gd name="T27" fmla="*/ 0 h 1194"/>
              <a:gd name="T28" fmla="*/ 3 w 1383"/>
              <a:gd name="T29" fmla="*/ 0 h 1194"/>
              <a:gd name="T30" fmla="*/ 3 w 1383"/>
              <a:gd name="T31" fmla="*/ 0 h 1194"/>
              <a:gd name="T32" fmla="*/ 3 w 1383"/>
              <a:gd name="T33" fmla="*/ 1 h 1194"/>
              <a:gd name="T34" fmla="*/ 4 w 1383"/>
              <a:gd name="T35" fmla="*/ 1 h 1194"/>
              <a:gd name="T36" fmla="*/ 4 w 1383"/>
              <a:gd name="T37" fmla="*/ 2 h 1194"/>
              <a:gd name="T38" fmla="*/ 4 w 1383"/>
              <a:gd name="T39" fmla="*/ 2 h 1194"/>
              <a:gd name="T40" fmla="*/ 4 w 1383"/>
              <a:gd name="T41" fmla="*/ 3 h 1194"/>
              <a:gd name="T42" fmla="*/ 5 w 1383"/>
              <a:gd name="T43" fmla="*/ 3 h 1194"/>
              <a:gd name="T44" fmla="*/ 5 w 1383"/>
              <a:gd name="T45" fmla="*/ 3 h 1194"/>
              <a:gd name="T46" fmla="*/ 4 w 1383"/>
              <a:gd name="T47" fmla="*/ 3 h 1194"/>
              <a:gd name="T48" fmla="*/ 4 w 1383"/>
              <a:gd name="T49" fmla="*/ 3 h 1194"/>
              <a:gd name="T50" fmla="*/ 4 w 1383"/>
              <a:gd name="T51" fmla="*/ 3 h 1194"/>
              <a:gd name="T52" fmla="*/ 4 w 1383"/>
              <a:gd name="T53" fmla="*/ 3 h 1194"/>
              <a:gd name="T54" fmla="*/ 5 w 1383"/>
              <a:gd name="T55" fmla="*/ 3 h 1194"/>
              <a:gd name="T56" fmla="*/ 5 w 1383"/>
              <a:gd name="T57" fmla="*/ 3 h 1194"/>
              <a:gd name="T58" fmla="*/ 6 w 1383"/>
              <a:gd name="T59" fmla="*/ 3 h 1194"/>
              <a:gd name="T60" fmla="*/ 6 w 1383"/>
              <a:gd name="T61" fmla="*/ 2 h 1194"/>
              <a:gd name="T62" fmla="*/ 6 w 1383"/>
              <a:gd name="T63" fmla="*/ 2 h 1194"/>
              <a:gd name="T64" fmla="*/ 7 w 1383"/>
              <a:gd name="T65" fmla="*/ 2 h 1194"/>
              <a:gd name="T66" fmla="*/ 7 w 1383"/>
              <a:gd name="T67" fmla="*/ 3 h 1194"/>
              <a:gd name="T68" fmla="*/ 7 w 1383"/>
              <a:gd name="T69" fmla="*/ 3 h 1194"/>
              <a:gd name="T70" fmla="*/ 7 w 1383"/>
              <a:gd name="T71" fmla="*/ 3 h 1194"/>
              <a:gd name="T72" fmla="*/ 8 w 1383"/>
              <a:gd name="T73" fmla="*/ 2 h 1194"/>
              <a:gd name="T74" fmla="*/ 8 w 1383"/>
              <a:gd name="T75" fmla="*/ 2 h 1194"/>
              <a:gd name="T76" fmla="*/ 8 w 1383"/>
              <a:gd name="T77" fmla="*/ 3 h 1194"/>
              <a:gd name="T78" fmla="*/ 8 w 1383"/>
              <a:gd name="T79" fmla="*/ 3 h 1194"/>
              <a:gd name="T80" fmla="*/ 8 w 1383"/>
              <a:gd name="T81" fmla="*/ 4 h 1194"/>
              <a:gd name="T82" fmla="*/ 8 w 1383"/>
              <a:gd name="T83" fmla="*/ 4 h 1194"/>
              <a:gd name="T84" fmla="*/ 7 w 1383"/>
              <a:gd name="T85" fmla="*/ 5 h 1194"/>
              <a:gd name="T86" fmla="*/ 7 w 1383"/>
              <a:gd name="T87" fmla="*/ 6 h 1194"/>
              <a:gd name="T88" fmla="*/ 7 w 1383"/>
              <a:gd name="T89" fmla="*/ 6 h 1194"/>
              <a:gd name="T90" fmla="*/ 7 w 1383"/>
              <a:gd name="T91" fmla="*/ 6 h 1194"/>
              <a:gd name="T92" fmla="*/ 7 w 1383"/>
              <a:gd name="T93" fmla="*/ 6 h 1194"/>
              <a:gd name="T94" fmla="*/ 7 w 1383"/>
              <a:gd name="T95" fmla="*/ 6 h 1194"/>
              <a:gd name="T96" fmla="*/ 7 w 1383"/>
              <a:gd name="T97" fmla="*/ 6 h 1194"/>
              <a:gd name="T98" fmla="*/ 6 w 1383"/>
              <a:gd name="T99" fmla="*/ 7 h 1194"/>
              <a:gd name="T100" fmla="*/ 6 w 1383"/>
              <a:gd name="T101" fmla="*/ 8 h 1194"/>
              <a:gd name="T102" fmla="*/ 6 w 1383"/>
              <a:gd name="T103" fmla="*/ 9 h 1194"/>
              <a:gd name="T104" fmla="*/ 6 w 1383"/>
              <a:gd name="T105" fmla="*/ 9 h 119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83"/>
              <a:gd name="T160" fmla="*/ 0 h 1194"/>
              <a:gd name="T161" fmla="*/ 1383 w 1383"/>
              <a:gd name="T162" fmla="*/ 1194 h 119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83" h="1194">
                <a:moveTo>
                  <a:pt x="874" y="1193"/>
                </a:moveTo>
                <a:lnTo>
                  <a:pt x="795" y="1189"/>
                </a:lnTo>
                <a:lnTo>
                  <a:pt x="716" y="1186"/>
                </a:lnTo>
                <a:lnTo>
                  <a:pt x="637" y="1182"/>
                </a:lnTo>
                <a:lnTo>
                  <a:pt x="558" y="1180"/>
                </a:lnTo>
                <a:lnTo>
                  <a:pt x="479" y="1177"/>
                </a:lnTo>
                <a:lnTo>
                  <a:pt x="400" y="1174"/>
                </a:lnTo>
                <a:lnTo>
                  <a:pt x="323" y="1171"/>
                </a:lnTo>
                <a:lnTo>
                  <a:pt x="244" y="1168"/>
                </a:lnTo>
                <a:lnTo>
                  <a:pt x="224" y="1153"/>
                </a:lnTo>
                <a:lnTo>
                  <a:pt x="208" y="1141"/>
                </a:lnTo>
                <a:lnTo>
                  <a:pt x="195" y="1130"/>
                </a:lnTo>
                <a:lnTo>
                  <a:pt x="183" y="1119"/>
                </a:lnTo>
                <a:lnTo>
                  <a:pt x="173" y="1106"/>
                </a:lnTo>
                <a:lnTo>
                  <a:pt x="162" y="1091"/>
                </a:lnTo>
                <a:lnTo>
                  <a:pt x="151" y="1071"/>
                </a:lnTo>
                <a:lnTo>
                  <a:pt x="137" y="1045"/>
                </a:lnTo>
                <a:lnTo>
                  <a:pt x="129" y="1030"/>
                </a:lnTo>
                <a:lnTo>
                  <a:pt x="122" y="1015"/>
                </a:lnTo>
                <a:lnTo>
                  <a:pt x="115" y="998"/>
                </a:lnTo>
                <a:lnTo>
                  <a:pt x="109" y="983"/>
                </a:lnTo>
                <a:lnTo>
                  <a:pt x="102" y="966"/>
                </a:lnTo>
                <a:lnTo>
                  <a:pt x="96" y="951"/>
                </a:lnTo>
                <a:lnTo>
                  <a:pt x="89" y="934"/>
                </a:lnTo>
                <a:lnTo>
                  <a:pt x="80" y="919"/>
                </a:lnTo>
                <a:lnTo>
                  <a:pt x="80" y="904"/>
                </a:lnTo>
                <a:lnTo>
                  <a:pt x="82" y="887"/>
                </a:lnTo>
                <a:lnTo>
                  <a:pt x="84" y="872"/>
                </a:lnTo>
                <a:lnTo>
                  <a:pt x="87" y="857"/>
                </a:lnTo>
                <a:lnTo>
                  <a:pt x="94" y="826"/>
                </a:lnTo>
                <a:lnTo>
                  <a:pt x="105" y="797"/>
                </a:lnTo>
                <a:lnTo>
                  <a:pt x="118" y="768"/>
                </a:lnTo>
                <a:lnTo>
                  <a:pt x="132" y="739"/>
                </a:lnTo>
                <a:lnTo>
                  <a:pt x="147" y="711"/>
                </a:lnTo>
                <a:lnTo>
                  <a:pt x="162" y="684"/>
                </a:lnTo>
                <a:lnTo>
                  <a:pt x="195" y="628"/>
                </a:lnTo>
                <a:lnTo>
                  <a:pt x="226" y="573"/>
                </a:lnTo>
                <a:lnTo>
                  <a:pt x="240" y="545"/>
                </a:lnTo>
                <a:lnTo>
                  <a:pt x="252" y="518"/>
                </a:lnTo>
                <a:lnTo>
                  <a:pt x="262" y="488"/>
                </a:lnTo>
                <a:lnTo>
                  <a:pt x="269" y="459"/>
                </a:lnTo>
                <a:lnTo>
                  <a:pt x="242" y="441"/>
                </a:lnTo>
                <a:lnTo>
                  <a:pt x="219" y="429"/>
                </a:lnTo>
                <a:lnTo>
                  <a:pt x="199" y="419"/>
                </a:lnTo>
                <a:lnTo>
                  <a:pt x="181" y="412"/>
                </a:lnTo>
                <a:lnTo>
                  <a:pt x="163" y="408"/>
                </a:lnTo>
                <a:lnTo>
                  <a:pt x="144" y="405"/>
                </a:lnTo>
                <a:lnTo>
                  <a:pt x="120" y="403"/>
                </a:lnTo>
                <a:lnTo>
                  <a:pt x="91" y="400"/>
                </a:lnTo>
                <a:lnTo>
                  <a:pt x="69" y="368"/>
                </a:lnTo>
                <a:lnTo>
                  <a:pt x="48" y="336"/>
                </a:lnTo>
                <a:lnTo>
                  <a:pt x="40" y="320"/>
                </a:lnTo>
                <a:lnTo>
                  <a:pt x="32" y="304"/>
                </a:lnTo>
                <a:lnTo>
                  <a:pt x="23" y="288"/>
                </a:lnTo>
                <a:lnTo>
                  <a:pt x="18" y="272"/>
                </a:lnTo>
                <a:lnTo>
                  <a:pt x="12" y="256"/>
                </a:lnTo>
                <a:lnTo>
                  <a:pt x="7" y="239"/>
                </a:lnTo>
                <a:lnTo>
                  <a:pt x="4" y="223"/>
                </a:lnTo>
                <a:lnTo>
                  <a:pt x="1" y="206"/>
                </a:lnTo>
                <a:lnTo>
                  <a:pt x="0" y="189"/>
                </a:lnTo>
                <a:lnTo>
                  <a:pt x="0" y="171"/>
                </a:lnTo>
                <a:lnTo>
                  <a:pt x="1" y="153"/>
                </a:lnTo>
                <a:lnTo>
                  <a:pt x="4" y="134"/>
                </a:lnTo>
                <a:lnTo>
                  <a:pt x="51" y="116"/>
                </a:lnTo>
                <a:lnTo>
                  <a:pt x="90" y="101"/>
                </a:lnTo>
                <a:lnTo>
                  <a:pt x="126" y="88"/>
                </a:lnTo>
                <a:lnTo>
                  <a:pt x="159" y="79"/>
                </a:lnTo>
                <a:lnTo>
                  <a:pt x="194" y="73"/>
                </a:lnTo>
                <a:lnTo>
                  <a:pt x="231" y="69"/>
                </a:lnTo>
                <a:lnTo>
                  <a:pt x="274" y="66"/>
                </a:lnTo>
                <a:lnTo>
                  <a:pt x="327" y="65"/>
                </a:lnTo>
                <a:lnTo>
                  <a:pt x="325" y="59"/>
                </a:lnTo>
                <a:lnTo>
                  <a:pt x="323" y="54"/>
                </a:lnTo>
                <a:lnTo>
                  <a:pt x="321" y="48"/>
                </a:lnTo>
                <a:lnTo>
                  <a:pt x="320" y="44"/>
                </a:lnTo>
                <a:lnTo>
                  <a:pt x="319" y="38"/>
                </a:lnTo>
                <a:lnTo>
                  <a:pt x="317" y="33"/>
                </a:lnTo>
                <a:lnTo>
                  <a:pt x="316" y="27"/>
                </a:lnTo>
                <a:lnTo>
                  <a:pt x="314" y="23"/>
                </a:lnTo>
                <a:lnTo>
                  <a:pt x="320" y="19"/>
                </a:lnTo>
                <a:lnTo>
                  <a:pt x="325" y="16"/>
                </a:lnTo>
                <a:lnTo>
                  <a:pt x="332" y="12"/>
                </a:lnTo>
                <a:lnTo>
                  <a:pt x="339" y="9"/>
                </a:lnTo>
                <a:lnTo>
                  <a:pt x="359" y="5"/>
                </a:lnTo>
                <a:lnTo>
                  <a:pt x="378" y="1"/>
                </a:lnTo>
                <a:lnTo>
                  <a:pt x="399" y="0"/>
                </a:lnTo>
                <a:lnTo>
                  <a:pt x="418" y="1"/>
                </a:lnTo>
                <a:lnTo>
                  <a:pt x="428" y="4"/>
                </a:lnTo>
                <a:lnTo>
                  <a:pt x="436" y="5"/>
                </a:lnTo>
                <a:lnTo>
                  <a:pt x="443" y="9"/>
                </a:lnTo>
                <a:lnTo>
                  <a:pt x="450" y="13"/>
                </a:lnTo>
                <a:lnTo>
                  <a:pt x="452" y="19"/>
                </a:lnTo>
                <a:lnTo>
                  <a:pt x="453" y="26"/>
                </a:lnTo>
                <a:lnTo>
                  <a:pt x="454" y="32"/>
                </a:lnTo>
                <a:lnTo>
                  <a:pt x="456" y="37"/>
                </a:lnTo>
                <a:lnTo>
                  <a:pt x="457" y="44"/>
                </a:lnTo>
                <a:lnTo>
                  <a:pt x="458" y="50"/>
                </a:lnTo>
                <a:lnTo>
                  <a:pt x="460" y="56"/>
                </a:lnTo>
                <a:lnTo>
                  <a:pt x="461" y="63"/>
                </a:lnTo>
                <a:lnTo>
                  <a:pt x="485" y="68"/>
                </a:lnTo>
                <a:lnTo>
                  <a:pt x="507" y="73"/>
                </a:lnTo>
                <a:lnTo>
                  <a:pt x="526" y="79"/>
                </a:lnTo>
                <a:lnTo>
                  <a:pt x="543" y="84"/>
                </a:lnTo>
                <a:lnTo>
                  <a:pt x="558" y="91"/>
                </a:lnTo>
                <a:lnTo>
                  <a:pt x="572" y="98"/>
                </a:lnTo>
                <a:lnTo>
                  <a:pt x="583" y="106"/>
                </a:lnTo>
                <a:lnTo>
                  <a:pt x="594" y="116"/>
                </a:lnTo>
                <a:lnTo>
                  <a:pt x="603" y="127"/>
                </a:lnTo>
                <a:lnTo>
                  <a:pt x="611" y="140"/>
                </a:lnTo>
                <a:lnTo>
                  <a:pt x="618" y="153"/>
                </a:lnTo>
                <a:lnTo>
                  <a:pt x="623" y="169"/>
                </a:lnTo>
                <a:lnTo>
                  <a:pt x="630" y="187"/>
                </a:lnTo>
                <a:lnTo>
                  <a:pt x="634" y="206"/>
                </a:lnTo>
                <a:lnTo>
                  <a:pt x="640" y="228"/>
                </a:lnTo>
                <a:lnTo>
                  <a:pt x="645" y="252"/>
                </a:lnTo>
                <a:lnTo>
                  <a:pt x="652" y="253"/>
                </a:lnTo>
                <a:lnTo>
                  <a:pt x="658" y="256"/>
                </a:lnTo>
                <a:lnTo>
                  <a:pt x="663" y="259"/>
                </a:lnTo>
                <a:lnTo>
                  <a:pt x="669" y="263"/>
                </a:lnTo>
                <a:lnTo>
                  <a:pt x="677" y="270"/>
                </a:lnTo>
                <a:lnTo>
                  <a:pt x="684" y="279"/>
                </a:lnTo>
                <a:lnTo>
                  <a:pt x="690" y="292"/>
                </a:lnTo>
                <a:lnTo>
                  <a:pt x="695" y="306"/>
                </a:lnTo>
                <a:lnTo>
                  <a:pt x="701" y="321"/>
                </a:lnTo>
                <a:lnTo>
                  <a:pt x="708" y="338"/>
                </a:lnTo>
                <a:lnTo>
                  <a:pt x="713" y="338"/>
                </a:lnTo>
                <a:lnTo>
                  <a:pt x="719" y="339"/>
                </a:lnTo>
                <a:lnTo>
                  <a:pt x="724" y="339"/>
                </a:lnTo>
                <a:lnTo>
                  <a:pt x="730" y="340"/>
                </a:lnTo>
                <a:lnTo>
                  <a:pt x="735" y="340"/>
                </a:lnTo>
                <a:lnTo>
                  <a:pt x="742" y="342"/>
                </a:lnTo>
                <a:lnTo>
                  <a:pt x="748" y="343"/>
                </a:lnTo>
                <a:lnTo>
                  <a:pt x="753" y="343"/>
                </a:lnTo>
                <a:lnTo>
                  <a:pt x="752" y="347"/>
                </a:lnTo>
                <a:lnTo>
                  <a:pt x="752" y="351"/>
                </a:lnTo>
                <a:lnTo>
                  <a:pt x="751" y="356"/>
                </a:lnTo>
                <a:lnTo>
                  <a:pt x="751" y="358"/>
                </a:lnTo>
                <a:lnTo>
                  <a:pt x="749" y="362"/>
                </a:lnTo>
                <a:lnTo>
                  <a:pt x="749" y="367"/>
                </a:lnTo>
                <a:lnTo>
                  <a:pt x="748" y="371"/>
                </a:lnTo>
                <a:lnTo>
                  <a:pt x="748" y="374"/>
                </a:lnTo>
                <a:lnTo>
                  <a:pt x="742" y="375"/>
                </a:lnTo>
                <a:lnTo>
                  <a:pt x="738" y="376"/>
                </a:lnTo>
                <a:lnTo>
                  <a:pt x="733" y="378"/>
                </a:lnTo>
                <a:lnTo>
                  <a:pt x="727" y="378"/>
                </a:lnTo>
                <a:lnTo>
                  <a:pt x="723" y="379"/>
                </a:lnTo>
                <a:lnTo>
                  <a:pt x="717" y="380"/>
                </a:lnTo>
                <a:lnTo>
                  <a:pt x="712" y="382"/>
                </a:lnTo>
                <a:lnTo>
                  <a:pt x="708" y="383"/>
                </a:lnTo>
                <a:lnTo>
                  <a:pt x="708" y="386"/>
                </a:lnTo>
                <a:lnTo>
                  <a:pt x="708" y="387"/>
                </a:lnTo>
                <a:lnTo>
                  <a:pt x="708" y="390"/>
                </a:lnTo>
                <a:lnTo>
                  <a:pt x="708" y="392"/>
                </a:lnTo>
                <a:lnTo>
                  <a:pt x="708" y="394"/>
                </a:lnTo>
                <a:lnTo>
                  <a:pt x="708" y="396"/>
                </a:lnTo>
                <a:lnTo>
                  <a:pt x="708" y="398"/>
                </a:lnTo>
                <a:lnTo>
                  <a:pt x="708" y="400"/>
                </a:lnTo>
                <a:lnTo>
                  <a:pt x="712" y="401"/>
                </a:lnTo>
                <a:lnTo>
                  <a:pt x="715" y="403"/>
                </a:lnTo>
                <a:lnTo>
                  <a:pt x="717" y="403"/>
                </a:lnTo>
                <a:lnTo>
                  <a:pt x="719" y="404"/>
                </a:lnTo>
                <a:lnTo>
                  <a:pt x="720" y="405"/>
                </a:lnTo>
                <a:lnTo>
                  <a:pt x="723" y="407"/>
                </a:lnTo>
                <a:lnTo>
                  <a:pt x="724" y="410"/>
                </a:lnTo>
                <a:lnTo>
                  <a:pt x="727" y="412"/>
                </a:lnTo>
                <a:lnTo>
                  <a:pt x="760" y="397"/>
                </a:lnTo>
                <a:lnTo>
                  <a:pt x="787" y="383"/>
                </a:lnTo>
                <a:lnTo>
                  <a:pt x="809" y="372"/>
                </a:lnTo>
                <a:lnTo>
                  <a:pt x="828" y="362"/>
                </a:lnTo>
                <a:lnTo>
                  <a:pt x="842" y="354"/>
                </a:lnTo>
                <a:lnTo>
                  <a:pt x="855" y="349"/>
                </a:lnTo>
                <a:lnTo>
                  <a:pt x="864" y="344"/>
                </a:lnTo>
                <a:lnTo>
                  <a:pt x="874" y="343"/>
                </a:lnTo>
                <a:lnTo>
                  <a:pt x="874" y="349"/>
                </a:lnTo>
                <a:lnTo>
                  <a:pt x="875" y="353"/>
                </a:lnTo>
                <a:lnTo>
                  <a:pt x="877" y="357"/>
                </a:lnTo>
                <a:lnTo>
                  <a:pt x="877" y="358"/>
                </a:lnTo>
                <a:lnTo>
                  <a:pt x="880" y="361"/>
                </a:lnTo>
                <a:lnTo>
                  <a:pt x="881" y="362"/>
                </a:lnTo>
                <a:lnTo>
                  <a:pt x="884" y="364"/>
                </a:lnTo>
                <a:lnTo>
                  <a:pt x="888" y="367"/>
                </a:lnTo>
                <a:lnTo>
                  <a:pt x="893" y="349"/>
                </a:lnTo>
                <a:lnTo>
                  <a:pt x="896" y="332"/>
                </a:lnTo>
                <a:lnTo>
                  <a:pt x="898" y="320"/>
                </a:lnTo>
                <a:lnTo>
                  <a:pt x="899" y="307"/>
                </a:lnTo>
                <a:lnTo>
                  <a:pt x="900" y="295"/>
                </a:lnTo>
                <a:lnTo>
                  <a:pt x="904" y="284"/>
                </a:lnTo>
                <a:lnTo>
                  <a:pt x="909" y="278"/>
                </a:lnTo>
                <a:lnTo>
                  <a:pt x="913" y="272"/>
                </a:lnTo>
                <a:lnTo>
                  <a:pt x="918" y="266"/>
                </a:lnTo>
                <a:lnTo>
                  <a:pt x="925" y="260"/>
                </a:lnTo>
                <a:lnTo>
                  <a:pt x="993" y="266"/>
                </a:lnTo>
                <a:lnTo>
                  <a:pt x="1044" y="270"/>
                </a:lnTo>
                <a:lnTo>
                  <a:pt x="1082" y="272"/>
                </a:lnTo>
                <a:lnTo>
                  <a:pt x="1108" y="275"/>
                </a:lnTo>
                <a:lnTo>
                  <a:pt x="1125" y="278"/>
                </a:lnTo>
                <a:lnTo>
                  <a:pt x="1134" y="279"/>
                </a:lnTo>
                <a:lnTo>
                  <a:pt x="1140" y="281"/>
                </a:lnTo>
                <a:lnTo>
                  <a:pt x="1145" y="282"/>
                </a:lnTo>
                <a:lnTo>
                  <a:pt x="1140" y="295"/>
                </a:lnTo>
                <a:lnTo>
                  <a:pt x="1134" y="307"/>
                </a:lnTo>
                <a:lnTo>
                  <a:pt x="1127" y="320"/>
                </a:lnTo>
                <a:lnTo>
                  <a:pt x="1121" y="332"/>
                </a:lnTo>
                <a:lnTo>
                  <a:pt x="1114" y="346"/>
                </a:lnTo>
                <a:lnTo>
                  <a:pt x="1107" y="358"/>
                </a:lnTo>
                <a:lnTo>
                  <a:pt x="1101" y="371"/>
                </a:lnTo>
                <a:lnTo>
                  <a:pt x="1097" y="383"/>
                </a:lnTo>
                <a:lnTo>
                  <a:pt x="1101" y="387"/>
                </a:lnTo>
                <a:lnTo>
                  <a:pt x="1104" y="390"/>
                </a:lnTo>
                <a:lnTo>
                  <a:pt x="1107" y="392"/>
                </a:lnTo>
                <a:lnTo>
                  <a:pt x="1111" y="393"/>
                </a:lnTo>
                <a:lnTo>
                  <a:pt x="1115" y="394"/>
                </a:lnTo>
                <a:lnTo>
                  <a:pt x="1121" y="394"/>
                </a:lnTo>
                <a:lnTo>
                  <a:pt x="1127" y="394"/>
                </a:lnTo>
                <a:lnTo>
                  <a:pt x="1137" y="394"/>
                </a:lnTo>
                <a:lnTo>
                  <a:pt x="1155" y="371"/>
                </a:lnTo>
                <a:lnTo>
                  <a:pt x="1170" y="351"/>
                </a:lnTo>
                <a:lnTo>
                  <a:pt x="1177" y="344"/>
                </a:lnTo>
                <a:lnTo>
                  <a:pt x="1183" y="338"/>
                </a:lnTo>
                <a:lnTo>
                  <a:pt x="1190" y="332"/>
                </a:lnTo>
                <a:lnTo>
                  <a:pt x="1197" y="328"/>
                </a:lnTo>
                <a:lnTo>
                  <a:pt x="1204" y="325"/>
                </a:lnTo>
                <a:lnTo>
                  <a:pt x="1212" y="322"/>
                </a:lnTo>
                <a:lnTo>
                  <a:pt x="1220" y="320"/>
                </a:lnTo>
                <a:lnTo>
                  <a:pt x="1230" y="318"/>
                </a:lnTo>
                <a:lnTo>
                  <a:pt x="1255" y="317"/>
                </a:lnTo>
                <a:lnTo>
                  <a:pt x="1287" y="317"/>
                </a:lnTo>
                <a:lnTo>
                  <a:pt x="1302" y="325"/>
                </a:lnTo>
                <a:lnTo>
                  <a:pt x="1316" y="332"/>
                </a:lnTo>
                <a:lnTo>
                  <a:pt x="1327" y="336"/>
                </a:lnTo>
                <a:lnTo>
                  <a:pt x="1338" y="340"/>
                </a:lnTo>
                <a:lnTo>
                  <a:pt x="1356" y="346"/>
                </a:lnTo>
                <a:lnTo>
                  <a:pt x="1369" y="353"/>
                </a:lnTo>
                <a:lnTo>
                  <a:pt x="1374" y="357"/>
                </a:lnTo>
                <a:lnTo>
                  <a:pt x="1377" y="361"/>
                </a:lnTo>
                <a:lnTo>
                  <a:pt x="1380" y="368"/>
                </a:lnTo>
                <a:lnTo>
                  <a:pt x="1381" y="378"/>
                </a:lnTo>
                <a:lnTo>
                  <a:pt x="1382" y="403"/>
                </a:lnTo>
                <a:lnTo>
                  <a:pt x="1380" y="440"/>
                </a:lnTo>
                <a:lnTo>
                  <a:pt x="1375" y="452"/>
                </a:lnTo>
                <a:lnTo>
                  <a:pt x="1370" y="465"/>
                </a:lnTo>
                <a:lnTo>
                  <a:pt x="1363" y="477"/>
                </a:lnTo>
                <a:lnTo>
                  <a:pt x="1356" y="490"/>
                </a:lnTo>
                <a:lnTo>
                  <a:pt x="1349" y="504"/>
                </a:lnTo>
                <a:lnTo>
                  <a:pt x="1344" y="518"/>
                </a:lnTo>
                <a:lnTo>
                  <a:pt x="1338" y="533"/>
                </a:lnTo>
                <a:lnTo>
                  <a:pt x="1334" y="549"/>
                </a:lnTo>
                <a:lnTo>
                  <a:pt x="1327" y="558"/>
                </a:lnTo>
                <a:lnTo>
                  <a:pt x="1320" y="565"/>
                </a:lnTo>
                <a:lnTo>
                  <a:pt x="1313" y="573"/>
                </a:lnTo>
                <a:lnTo>
                  <a:pt x="1305" y="583"/>
                </a:lnTo>
                <a:lnTo>
                  <a:pt x="1294" y="598"/>
                </a:lnTo>
                <a:lnTo>
                  <a:pt x="1280" y="619"/>
                </a:lnTo>
                <a:lnTo>
                  <a:pt x="1260" y="646"/>
                </a:lnTo>
                <a:lnTo>
                  <a:pt x="1234" y="684"/>
                </a:lnTo>
                <a:lnTo>
                  <a:pt x="1222" y="688"/>
                </a:lnTo>
                <a:lnTo>
                  <a:pt x="1208" y="692"/>
                </a:lnTo>
                <a:lnTo>
                  <a:pt x="1195" y="699"/>
                </a:lnTo>
                <a:lnTo>
                  <a:pt x="1182" y="707"/>
                </a:lnTo>
                <a:lnTo>
                  <a:pt x="1170" y="716"/>
                </a:lnTo>
                <a:lnTo>
                  <a:pt x="1161" y="725"/>
                </a:lnTo>
                <a:lnTo>
                  <a:pt x="1157" y="731"/>
                </a:lnTo>
                <a:lnTo>
                  <a:pt x="1152" y="738"/>
                </a:lnTo>
                <a:lnTo>
                  <a:pt x="1151" y="743"/>
                </a:lnTo>
                <a:lnTo>
                  <a:pt x="1148" y="750"/>
                </a:lnTo>
                <a:lnTo>
                  <a:pt x="1147" y="750"/>
                </a:lnTo>
                <a:lnTo>
                  <a:pt x="1144" y="750"/>
                </a:lnTo>
                <a:lnTo>
                  <a:pt x="1143" y="750"/>
                </a:lnTo>
                <a:lnTo>
                  <a:pt x="1140" y="750"/>
                </a:lnTo>
                <a:lnTo>
                  <a:pt x="1139" y="750"/>
                </a:lnTo>
                <a:lnTo>
                  <a:pt x="1136" y="750"/>
                </a:lnTo>
                <a:lnTo>
                  <a:pt x="1134" y="750"/>
                </a:lnTo>
                <a:lnTo>
                  <a:pt x="1132" y="750"/>
                </a:lnTo>
                <a:lnTo>
                  <a:pt x="1132" y="752"/>
                </a:lnTo>
                <a:lnTo>
                  <a:pt x="1132" y="754"/>
                </a:lnTo>
                <a:lnTo>
                  <a:pt x="1132" y="756"/>
                </a:lnTo>
                <a:lnTo>
                  <a:pt x="1132" y="759"/>
                </a:lnTo>
                <a:lnTo>
                  <a:pt x="1132" y="760"/>
                </a:lnTo>
                <a:lnTo>
                  <a:pt x="1132" y="763"/>
                </a:lnTo>
                <a:lnTo>
                  <a:pt x="1132" y="764"/>
                </a:lnTo>
                <a:lnTo>
                  <a:pt x="1132" y="767"/>
                </a:lnTo>
                <a:lnTo>
                  <a:pt x="1141" y="770"/>
                </a:lnTo>
                <a:lnTo>
                  <a:pt x="1148" y="772"/>
                </a:lnTo>
                <a:lnTo>
                  <a:pt x="1154" y="774"/>
                </a:lnTo>
                <a:lnTo>
                  <a:pt x="1158" y="775"/>
                </a:lnTo>
                <a:lnTo>
                  <a:pt x="1161" y="778"/>
                </a:lnTo>
                <a:lnTo>
                  <a:pt x="1162" y="779"/>
                </a:lnTo>
                <a:lnTo>
                  <a:pt x="1163" y="782"/>
                </a:lnTo>
                <a:lnTo>
                  <a:pt x="1166" y="786"/>
                </a:lnTo>
                <a:lnTo>
                  <a:pt x="1158" y="808"/>
                </a:lnTo>
                <a:lnTo>
                  <a:pt x="1148" y="828"/>
                </a:lnTo>
                <a:lnTo>
                  <a:pt x="1139" y="846"/>
                </a:lnTo>
                <a:lnTo>
                  <a:pt x="1127" y="862"/>
                </a:lnTo>
                <a:lnTo>
                  <a:pt x="1115" y="878"/>
                </a:lnTo>
                <a:lnTo>
                  <a:pt x="1100" y="891"/>
                </a:lnTo>
                <a:lnTo>
                  <a:pt x="1083" y="905"/>
                </a:lnTo>
                <a:lnTo>
                  <a:pt x="1062" y="918"/>
                </a:lnTo>
                <a:lnTo>
                  <a:pt x="1060" y="932"/>
                </a:lnTo>
                <a:lnTo>
                  <a:pt x="1055" y="950"/>
                </a:lnTo>
                <a:lnTo>
                  <a:pt x="1051" y="970"/>
                </a:lnTo>
                <a:lnTo>
                  <a:pt x="1047" y="995"/>
                </a:lnTo>
                <a:lnTo>
                  <a:pt x="1043" y="1019"/>
                </a:lnTo>
                <a:lnTo>
                  <a:pt x="1039" y="1042"/>
                </a:lnTo>
                <a:lnTo>
                  <a:pt x="1035" y="1065"/>
                </a:lnTo>
                <a:lnTo>
                  <a:pt x="1031" y="1081"/>
                </a:lnTo>
                <a:lnTo>
                  <a:pt x="1015" y="1099"/>
                </a:lnTo>
                <a:lnTo>
                  <a:pt x="1004" y="1113"/>
                </a:lnTo>
                <a:lnTo>
                  <a:pt x="996" y="1124"/>
                </a:lnTo>
                <a:lnTo>
                  <a:pt x="989" y="1134"/>
                </a:lnTo>
                <a:lnTo>
                  <a:pt x="982" y="1145"/>
                </a:lnTo>
                <a:lnTo>
                  <a:pt x="974" y="1157"/>
                </a:lnTo>
                <a:lnTo>
                  <a:pt x="964" y="1173"/>
                </a:lnTo>
                <a:lnTo>
                  <a:pt x="950" y="1193"/>
                </a:lnTo>
                <a:lnTo>
                  <a:pt x="942" y="1193"/>
                </a:lnTo>
                <a:lnTo>
                  <a:pt x="932" y="1193"/>
                </a:lnTo>
                <a:lnTo>
                  <a:pt x="922" y="1193"/>
                </a:lnTo>
                <a:lnTo>
                  <a:pt x="913" y="1193"/>
                </a:lnTo>
                <a:lnTo>
                  <a:pt x="902" y="1193"/>
                </a:lnTo>
                <a:lnTo>
                  <a:pt x="892" y="1193"/>
                </a:lnTo>
                <a:lnTo>
                  <a:pt x="882" y="1193"/>
                </a:lnTo>
                <a:lnTo>
                  <a:pt x="874" y="1193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24" name="Freeform 191"/>
          <p:cNvSpPr>
            <a:spLocks/>
          </p:cNvSpPr>
          <p:nvPr/>
        </p:nvSpPr>
        <p:spPr bwMode="auto">
          <a:xfrm rot="109357">
            <a:off x="9815225" y="2874592"/>
            <a:ext cx="645066" cy="375807"/>
          </a:xfrm>
          <a:custGeom>
            <a:avLst/>
            <a:gdLst>
              <a:gd name="T0" fmla="*/ 2 w 785"/>
              <a:gd name="T1" fmla="*/ 3 h 370"/>
              <a:gd name="T2" fmla="*/ 2 w 785"/>
              <a:gd name="T3" fmla="*/ 3 h 370"/>
              <a:gd name="T4" fmla="*/ 2 w 785"/>
              <a:gd name="T5" fmla="*/ 3 h 370"/>
              <a:gd name="T6" fmla="*/ 2 w 785"/>
              <a:gd name="T7" fmla="*/ 3 h 370"/>
              <a:gd name="T8" fmla="*/ 2 w 785"/>
              <a:gd name="T9" fmla="*/ 3 h 370"/>
              <a:gd name="T10" fmla="*/ 2 w 785"/>
              <a:gd name="T11" fmla="*/ 2 h 370"/>
              <a:gd name="T12" fmla="*/ 2 w 785"/>
              <a:gd name="T13" fmla="*/ 2 h 370"/>
              <a:gd name="T14" fmla="*/ 2 w 785"/>
              <a:gd name="T15" fmla="*/ 2 h 370"/>
              <a:gd name="T16" fmla="*/ 2 w 785"/>
              <a:gd name="T17" fmla="*/ 2 h 370"/>
              <a:gd name="T18" fmla="*/ 2 w 785"/>
              <a:gd name="T19" fmla="*/ 2 h 370"/>
              <a:gd name="T20" fmla="*/ 2 w 785"/>
              <a:gd name="T21" fmla="*/ 2 h 370"/>
              <a:gd name="T22" fmla="*/ 2 w 785"/>
              <a:gd name="T23" fmla="*/ 2 h 370"/>
              <a:gd name="T24" fmla="*/ 2 w 785"/>
              <a:gd name="T25" fmla="*/ 2 h 370"/>
              <a:gd name="T26" fmla="*/ 2 w 785"/>
              <a:gd name="T27" fmla="*/ 2 h 370"/>
              <a:gd name="T28" fmla="*/ 2 w 785"/>
              <a:gd name="T29" fmla="*/ 2 h 370"/>
              <a:gd name="T30" fmla="*/ 1 w 785"/>
              <a:gd name="T31" fmla="*/ 2 h 370"/>
              <a:gd name="T32" fmla="*/ 1 w 785"/>
              <a:gd name="T33" fmla="*/ 2 h 370"/>
              <a:gd name="T34" fmla="*/ 1 w 785"/>
              <a:gd name="T35" fmla="*/ 2 h 370"/>
              <a:gd name="T36" fmla="*/ 1 w 785"/>
              <a:gd name="T37" fmla="*/ 2 h 370"/>
              <a:gd name="T38" fmla="*/ 1 w 785"/>
              <a:gd name="T39" fmla="*/ 2 h 370"/>
              <a:gd name="T40" fmla="*/ 1 w 785"/>
              <a:gd name="T41" fmla="*/ 2 h 370"/>
              <a:gd name="T42" fmla="*/ 1 w 785"/>
              <a:gd name="T43" fmla="*/ 2 h 370"/>
              <a:gd name="T44" fmla="*/ 1 w 785"/>
              <a:gd name="T45" fmla="*/ 2 h 370"/>
              <a:gd name="T46" fmla="*/ 1 w 785"/>
              <a:gd name="T47" fmla="*/ 2 h 370"/>
              <a:gd name="T48" fmla="*/ 1 w 785"/>
              <a:gd name="T49" fmla="*/ 1 h 370"/>
              <a:gd name="T50" fmla="*/ 1 w 785"/>
              <a:gd name="T51" fmla="*/ 1 h 370"/>
              <a:gd name="T52" fmla="*/ 1 w 785"/>
              <a:gd name="T53" fmla="*/ 1 h 370"/>
              <a:gd name="T54" fmla="*/ 0 w 785"/>
              <a:gd name="T55" fmla="*/ 1 h 370"/>
              <a:gd name="T56" fmla="*/ 0 w 785"/>
              <a:gd name="T57" fmla="*/ 1 h 370"/>
              <a:gd name="T58" fmla="*/ 0 w 785"/>
              <a:gd name="T59" fmla="*/ 1 h 370"/>
              <a:gd name="T60" fmla="*/ 0 w 785"/>
              <a:gd name="T61" fmla="*/ 0 h 370"/>
              <a:gd name="T62" fmla="*/ 0 w 785"/>
              <a:gd name="T63" fmla="*/ 0 h 370"/>
              <a:gd name="T64" fmla="*/ 0 w 785"/>
              <a:gd name="T65" fmla="*/ 0 h 370"/>
              <a:gd name="T66" fmla="*/ 0 w 785"/>
              <a:gd name="T67" fmla="*/ 0 h 370"/>
              <a:gd name="T68" fmla="*/ 0 w 785"/>
              <a:gd name="T69" fmla="*/ 0 h 370"/>
              <a:gd name="T70" fmla="*/ 0 w 785"/>
              <a:gd name="T71" fmla="*/ 0 h 370"/>
              <a:gd name="T72" fmla="*/ 0 w 785"/>
              <a:gd name="T73" fmla="*/ 0 h 370"/>
              <a:gd name="T74" fmla="*/ 0 w 785"/>
              <a:gd name="T75" fmla="*/ 0 h 370"/>
              <a:gd name="T76" fmla="*/ 0 w 785"/>
              <a:gd name="T77" fmla="*/ 0 h 370"/>
              <a:gd name="T78" fmla="*/ 0 w 785"/>
              <a:gd name="T79" fmla="*/ 0 h 370"/>
              <a:gd name="T80" fmla="*/ 1 w 785"/>
              <a:gd name="T81" fmla="*/ 0 h 370"/>
              <a:gd name="T82" fmla="*/ 2 w 785"/>
              <a:gd name="T83" fmla="*/ 0 h 370"/>
              <a:gd name="T84" fmla="*/ 2 w 785"/>
              <a:gd name="T85" fmla="*/ 1 h 370"/>
              <a:gd name="T86" fmla="*/ 3 w 785"/>
              <a:gd name="T87" fmla="*/ 1 h 370"/>
              <a:gd name="T88" fmla="*/ 3 w 785"/>
              <a:gd name="T89" fmla="*/ 1 h 370"/>
              <a:gd name="T90" fmla="*/ 4 w 785"/>
              <a:gd name="T91" fmla="*/ 1 h 370"/>
              <a:gd name="T92" fmla="*/ 5 w 785"/>
              <a:gd name="T93" fmla="*/ 2 h 370"/>
              <a:gd name="T94" fmla="*/ 5 w 785"/>
              <a:gd name="T95" fmla="*/ 2 h 370"/>
              <a:gd name="T96" fmla="*/ 5 w 785"/>
              <a:gd name="T97" fmla="*/ 2 h 370"/>
              <a:gd name="T98" fmla="*/ 5 w 785"/>
              <a:gd name="T99" fmla="*/ 2 h 370"/>
              <a:gd name="T100" fmla="*/ 5 w 785"/>
              <a:gd name="T101" fmla="*/ 2 h 370"/>
              <a:gd name="T102" fmla="*/ 5 w 785"/>
              <a:gd name="T103" fmla="*/ 2 h 370"/>
              <a:gd name="T104" fmla="*/ 4 w 785"/>
              <a:gd name="T105" fmla="*/ 2 h 370"/>
              <a:gd name="T106" fmla="*/ 4 w 785"/>
              <a:gd name="T107" fmla="*/ 3 h 370"/>
              <a:gd name="T108" fmla="*/ 4 w 785"/>
              <a:gd name="T109" fmla="*/ 3 h 370"/>
              <a:gd name="T110" fmla="*/ 4 w 785"/>
              <a:gd name="T111" fmla="*/ 3 h 370"/>
              <a:gd name="T112" fmla="*/ 3 w 785"/>
              <a:gd name="T113" fmla="*/ 3 h 370"/>
              <a:gd name="T114" fmla="*/ 3 w 785"/>
              <a:gd name="T115" fmla="*/ 3 h 370"/>
              <a:gd name="T116" fmla="*/ 3 w 785"/>
              <a:gd name="T117" fmla="*/ 3 h 3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5"/>
              <a:gd name="T178" fmla="*/ 0 h 370"/>
              <a:gd name="T179" fmla="*/ 785 w 785"/>
              <a:gd name="T180" fmla="*/ 370 h 3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5" h="370">
                <a:moveTo>
                  <a:pt x="386" y="369"/>
                </a:moveTo>
                <a:lnTo>
                  <a:pt x="385" y="369"/>
                </a:lnTo>
                <a:lnTo>
                  <a:pt x="384" y="367"/>
                </a:lnTo>
                <a:lnTo>
                  <a:pt x="382" y="367"/>
                </a:lnTo>
                <a:lnTo>
                  <a:pt x="381" y="367"/>
                </a:lnTo>
                <a:lnTo>
                  <a:pt x="379" y="367"/>
                </a:lnTo>
                <a:lnTo>
                  <a:pt x="378" y="367"/>
                </a:lnTo>
                <a:lnTo>
                  <a:pt x="377" y="366"/>
                </a:lnTo>
                <a:lnTo>
                  <a:pt x="375" y="366"/>
                </a:lnTo>
                <a:lnTo>
                  <a:pt x="374" y="349"/>
                </a:lnTo>
                <a:lnTo>
                  <a:pt x="373" y="333"/>
                </a:lnTo>
                <a:lnTo>
                  <a:pt x="371" y="315"/>
                </a:lnTo>
                <a:lnTo>
                  <a:pt x="371" y="298"/>
                </a:lnTo>
                <a:lnTo>
                  <a:pt x="370" y="280"/>
                </a:lnTo>
                <a:lnTo>
                  <a:pt x="368" y="263"/>
                </a:lnTo>
                <a:lnTo>
                  <a:pt x="367" y="247"/>
                </a:lnTo>
                <a:lnTo>
                  <a:pt x="367" y="229"/>
                </a:lnTo>
                <a:lnTo>
                  <a:pt x="364" y="229"/>
                </a:lnTo>
                <a:lnTo>
                  <a:pt x="361" y="229"/>
                </a:lnTo>
                <a:lnTo>
                  <a:pt x="359" y="227"/>
                </a:lnTo>
                <a:lnTo>
                  <a:pt x="356" y="227"/>
                </a:lnTo>
                <a:lnTo>
                  <a:pt x="353" y="227"/>
                </a:lnTo>
                <a:lnTo>
                  <a:pt x="352" y="226"/>
                </a:lnTo>
                <a:lnTo>
                  <a:pt x="349" y="226"/>
                </a:lnTo>
                <a:lnTo>
                  <a:pt x="348" y="226"/>
                </a:lnTo>
                <a:lnTo>
                  <a:pt x="328" y="241"/>
                </a:lnTo>
                <a:lnTo>
                  <a:pt x="312" y="252"/>
                </a:lnTo>
                <a:lnTo>
                  <a:pt x="296" y="261"/>
                </a:lnTo>
                <a:lnTo>
                  <a:pt x="283" y="266"/>
                </a:lnTo>
                <a:lnTo>
                  <a:pt x="267" y="270"/>
                </a:lnTo>
                <a:lnTo>
                  <a:pt x="251" y="273"/>
                </a:lnTo>
                <a:lnTo>
                  <a:pt x="233" y="275"/>
                </a:lnTo>
                <a:lnTo>
                  <a:pt x="209" y="275"/>
                </a:lnTo>
                <a:lnTo>
                  <a:pt x="206" y="269"/>
                </a:lnTo>
                <a:lnTo>
                  <a:pt x="202" y="262"/>
                </a:lnTo>
                <a:lnTo>
                  <a:pt x="198" y="257"/>
                </a:lnTo>
                <a:lnTo>
                  <a:pt x="195" y="250"/>
                </a:lnTo>
                <a:lnTo>
                  <a:pt x="191" y="244"/>
                </a:lnTo>
                <a:lnTo>
                  <a:pt x="188" y="237"/>
                </a:lnTo>
                <a:lnTo>
                  <a:pt x="184" y="232"/>
                </a:lnTo>
                <a:lnTo>
                  <a:pt x="181" y="226"/>
                </a:lnTo>
                <a:lnTo>
                  <a:pt x="172" y="225"/>
                </a:lnTo>
                <a:lnTo>
                  <a:pt x="162" y="225"/>
                </a:lnTo>
                <a:lnTo>
                  <a:pt x="152" y="225"/>
                </a:lnTo>
                <a:lnTo>
                  <a:pt x="143" y="225"/>
                </a:lnTo>
                <a:lnTo>
                  <a:pt x="134" y="223"/>
                </a:lnTo>
                <a:lnTo>
                  <a:pt x="125" y="223"/>
                </a:lnTo>
                <a:lnTo>
                  <a:pt x="115" y="223"/>
                </a:lnTo>
                <a:lnTo>
                  <a:pt x="107" y="223"/>
                </a:lnTo>
                <a:lnTo>
                  <a:pt x="105" y="207"/>
                </a:lnTo>
                <a:lnTo>
                  <a:pt x="102" y="191"/>
                </a:lnTo>
                <a:lnTo>
                  <a:pt x="97" y="178"/>
                </a:lnTo>
                <a:lnTo>
                  <a:pt x="91" y="165"/>
                </a:lnTo>
                <a:lnTo>
                  <a:pt x="84" y="153"/>
                </a:lnTo>
                <a:lnTo>
                  <a:pt x="76" y="142"/>
                </a:lnTo>
                <a:lnTo>
                  <a:pt x="66" y="131"/>
                </a:lnTo>
                <a:lnTo>
                  <a:pt x="57" y="121"/>
                </a:lnTo>
                <a:lnTo>
                  <a:pt x="39" y="100"/>
                </a:lnTo>
                <a:lnTo>
                  <a:pt x="21" y="79"/>
                </a:lnTo>
                <a:lnTo>
                  <a:pt x="14" y="70"/>
                </a:lnTo>
                <a:lnTo>
                  <a:pt x="7" y="58"/>
                </a:lnTo>
                <a:lnTo>
                  <a:pt x="3" y="46"/>
                </a:lnTo>
                <a:lnTo>
                  <a:pt x="0" y="35"/>
                </a:lnTo>
                <a:lnTo>
                  <a:pt x="3" y="34"/>
                </a:lnTo>
                <a:lnTo>
                  <a:pt x="5" y="32"/>
                </a:lnTo>
                <a:lnTo>
                  <a:pt x="8" y="32"/>
                </a:lnTo>
                <a:lnTo>
                  <a:pt x="10" y="31"/>
                </a:lnTo>
                <a:lnTo>
                  <a:pt x="12" y="31"/>
                </a:lnTo>
                <a:lnTo>
                  <a:pt x="15" y="29"/>
                </a:lnTo>
                <a:lnTo>
                  <a:pt x="18" y="29"/>
                </a:lnTo>
                <a:lnTo>
                  <a:pt x="21" y="28"/>
                </a:lnTo>
                <a:lnTo>
                  <a:pt x="21" y="25"/>
                </a:lnTo>
                <a:lnTo>
                  <a:pt x="21" y="21"/>
                </a:lnTo>
                <a:lnTo>
                  <a:pt x="21" y="17"/>
                </a:lnTo>
                <a:lnTo>
                  <a:pt x="21" y="14"/>
                </a:lnTo>
                <a:lnTo>
                  <a:pt x="21" y="10"/>
                </a:lnTo>
                <a:lnTo>
                  <a:pt x="21" y="7"/>
                </a:lnTo>
                <a:lnTo>
                  <a:pt x="21" y="3"/>
                </a:lnTo>
                <a:lnTo>
                  <a:pt x="21" y="0"/>
                </a:lnTo>
                <a:lnTo>
                  <a:pt x="68" y="4"/>
                </a:lnTo>
                <a:lnTo>
                  <a:pt x="115" y="10"/>
                </a:lnTo>
                <a:lnTo>
                  <a:pt x="162" y="18"/>
                </a:lnTo>
                <a:lnTo>
                  <a:pt x="210" y="29"/>
                </a:lnTo>
                <a:lnTo>
                  <a:pt x="259" y="40"/>
                </a:lnTo>
                <a:lnTo>
                  <a:pt x="307" y="54"/>
                </a:lnTo>
                <a:lnTo>
                  <a:pt x="356" y="68"/>
                </a:lnTo>
                <a:lnTo>
                  <a:pt x="404" y="83"/>
                </a:lnTo>
                <a:lnTo>
                  <a:pt x="454" y="100"/>
                </a:lnTo>
                <a:lnTo>
                  <a:pt x="503" y="118"/>
                </a:lnTo>
                <a:lnTo>
                  <a:pt x="550" y="136"/>
                </a:lnTo>
                <a:lnTo>
                  <a:pt x="598" y="155"/>
                </a:lnTo>
                <a:lnTo>
                  <a:pt x="693" y="193"/>
                </a:lnTo>
                <a:lnTo>
                  <a:pt x="784" y="232"/>
                </a:lnTo>
                <a:lnTo>
                  <a:pt x="784" y="233"/>
                </a:lnTo>
                <a:lnTo>
                  <a:pt x="784" y="234"/>
                </a:lnTo>
                <a:lnTo>
                  <a:pt x="784" y="236"/>
                </a:lnTo>
                <a:lnTo>
                  <a:pt x="784" y="237"/>
                </a:lnTo>
                <a:lnTo>
                  <a:pt x="784" y="239"/>
                </a:lnTo>
                <a:lnTo>
                  <a:pt x="784" y="240"/>
                </a:lnTo>
                <a:lnTo>
                  <a:pt x="784" y="241"/>
                </a:lnTo>
                <a:lnTo>
                  <a:pt x="784" y="243"/>
                </a:lnTo>
                <a:lnTo>
                  <a:pt x="770" y="251"/>
                </a:lnTo>
                <a:lnTo>
                  <a:pt x="748" y="262"/>
                </a:lnTo>
                <a:lnTo>
                  <a:pt x="720" y="276"/>
                </a:lnTo>
                <a:lnTo>
                  <a:pt x="693" y="291"/>
                </a:lnTo>
                <a:lnTo>
                  <a:pt x="665" y="308"/>
                </a:lnTo>
                <a:lnTo>
                  <a:pt x="641" y="324"/>
                </a:lnTo>
                <a:lnTo>
                  <a:pt x="632" y="333"/>
                </a:lnTo>
                <a:lnTo>
                  <a:pt x="625" y="341"/>
                </a:lnTo>
                <a:lnTo>
                  <a:pt x="619" y="348"/>
                </a:lnTo>
                <a:lnTo>
                  <a:pt x="616" y="355"/>
                </a:lnTo>
                <a:lnTo>
                  <a:pt x="587" y="356"/>
                </a:lnTo>
                <a:lnTo>
                  <a:pt x="557" y="358"/>
                </a:lnTo>
                <a:lnTo>
                  <a:pt x="528" y="359"/>
                </a:lnTo>
                <a:lnTo>
                  <a:pt x="499" y="362"/>
                </a:lnTo>
                <a:lnTo>
                  <a:pt x="470" y="365"/>
                </a:lnTo>
                <a:lnTo>
                  <a:pt x="440" y="366"/>
                </a:lnTo>
                <a:lnTo>
                  <a:pt x="413" y="369"/>
                </a:lnTo>
                <a:lnTo>
                  <a:pt x="386" y="369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26" name="Freeform 193"/>
          <p:cNvSpPr>
            <a:spLocks/>
          </p:cNvSpPr>
          <p:nvPr/>
        </p:nvSpPr>
        <p:spPr bwMode="auto">
          <a:xfrm rot="123763">
            <a:off x="10629585" y="1629946"/>
            <a:ext cx="516637" cy="630943"/>
          </a:xfrm>
          <a:custGeom>
            <a:avLst/>
            <a:gdLst>
              <a:gd name="T0" fmla="*/ 2 w 631"/>
              <a:gd name="T1" fmla="*/ 4 h 625"/>
              <a:gd name="T2" fmla="*/ 2 w 631"/>
              <a:gd name="T3" fmla="*/ 4 h 625"/>
              <a:gd name="T4" fmla="*/ 1 w 631"/>
              <a:gd name="T5" fmla="*/ 4 h 625"/>
              <a:gd name="T6" fmla="*/ 1 w 631"/>
              <a:gd name="T7" fmla="*/ 3 h 625"/>
              <a:gd name="T8" fmla="*/ 1 w 631"/>
              <a:gd name="T9" fmla="*/ 2 h 625"/>
              <a:gd name="T10" fmla="*/ 1 w 631"/>
              <a:gd name="T11" fmla="*/ 2 h 625"/>
              <a:gd name="T12" fmla="*/ 1 w 631"/>
              <a:gd name="T13" fmla="*/ 2 h 625"/>
              <a:gd name="T14" fmla="*/ 1 w 631"/>
              <a:gd name="T15" fmla="*/ 2 h 625"/>
              <a:gd name="T16" fmla="*/ 0 w 631"/>
              <a:gd name="T17" fmla="*/ 1 h 625"/>
              <a:gd name="T18" fmla="*/ 0 w 631"/>
              <a:gd name="T19" fmla="*/ 1 h 625"/>
              <a:gd name="T20" fmla="*/ 0 w 631"/>
              <a:gd name="T21" fmla="*/ 1 h 625"/>
              <a:gd name="T22" fmla="*/ 0 w 631"/>
              <a:gd name="T23" fmla="*/ 1 h 625"/>
              <a:gd name="T24" fmla="*/ 0 w 631"/>
              <a:gd name="T25" fmla="*/ 1 h 625"/>
              <a:gd name="T26" fmla="*/ 0 w 631"/>
              <a:gd name="T27" fmla="*/ 1 h 625"/>
              <a:gd name="T28" fmla="*/ 1 w 631"/>
              <a:gd name="T29" fmla="*/ 1 h 625"/>
              <a:gd name="T30" fmla="*/ 1 w 631"/>
              <a:gd name="T31" fmla="*/ 1 h 625"/>
              <a:gd name="T32" fmla="*/ 1 w 631"/>
              <a:gd name="T33" fmla="*/ 1 h 625"/>
              <a:gd name="T34" fmla="*/ 1 w 631"/>
              <a:gd name="T35" fmla="*/ 1 h 625"/>
              <a:gd name="T36" fmla="*/ 2 w 631"/>
              <a:gd name="T37" fmla="*/ 1 h 625"/>
              <a:gd name="T38" fmla="*/ 3 w 631"/>
              <a:gd name="T39" fmla="*/ 1 h 625"/>
              <a:gd name="T40" fmla="*/ 3 w 631"/>
              <a:gd name="T41" fmla="*/ 0 h 625"/>
              <a:gd name="T42" fmla="*/ 3 w 631"/>
              <a:gd name="T43" fmla="*/ 0 h 625"/>
              <a:gd name="T44" fmla="*/ 3 w 631"/>
              <a:gd name="T45" fmla="*/ 0 h 625"/>
              <a:gd name="T46" fmla="*/ 3 w 631"/>
              <a:gd name="T47" fmla="*/ 0 h 625"/>
              <a:gd name="T48" fmla="*/ 3 w 631"/>
              <a:gd name="T49" fmla="*/ 0 h 625"/>
              <a:gd name="T50" fmla="*/ 3 w 631"/>
              <a:gd name="T51" fmla="*/ 1 h 625"/>
              <a:gd name="T52" fmla="*/ 3 w 631"/>
              <a:gd name="T53" fmla="*/ 1 h 625"/>
              <a:gd name="T54" fmla="*/ 3 w 631"/>
              <a:gd name="T55" fmla="*/ 1 h 625"/>
              <a:gd name="T56" fmla="*/ 3 w 631"/>
              <a:gd name="T57" fmla="*/ 1 h 625"/>
              <a:gd name="T58" fmla="*/ 3 w 631"/>
              <a:gd name="T59" fmla="*/ 1 h 625"/>
              <a:gd name="T60" fmla="*/ 3 w 631"/>
              <a:gd name="T61" fmla="*/ 2 h 625"/>
              <a:gd name="T62" fmla="*/ 3 w 631"/>
              <a:gd name="T63" fmla="*/ 2 h 625"/>
              <a:gd name="T64" fmla="*/ 3 w 631"/>
              <a:gd name="T65" fmla="*/ 2 h 625"/>
              <a:gd name="T66" fmla="*/ 3 w 631"/>
              <a:gd name="T67" fmla="*/ 2 h 625"/>
              <a:gd name="T68" fmla="*/ 3 w 631"/>
              <a:gd name="T69" fmla="*/ 2 h 625"/>
              <a:gd name="T70" fmla="*/ 4 w 631"/>
              <a:gd name="T71" fmla="*/ 3 h 625"/>
              <a:gd name="T72" fmla="*/ 4 w 631"/>
              <a:gd name="T73" fmla="*/ 3 h 625"/>
              <a:gd name="T74" fmla="*/ 4 w 631"/>
              <a:gd name="T75" fmla="*/ 3 h 625"/>
              <a:gd name="T76" fmla="*/ 3 w 631"/>
              <a:gd name="T77" fmla="*/ 4 h 625"/>
              <a:gd name="T78" fmla="*/ 3 w 631"/>
              <a:gd name="T79" fmla="*/ 4 h 625"/>
              <a:gd name="T80" fmla="*/ 3 w 631"/>
              <a:gd name="T81" fmla="*/ 4 h 625"/>
              <a:gd name="T82" fmla="*/ 3 w 631"/>
              <a:gd name="T83" fmla="*/ 4 h 625"/>
              <a:gd name="T84" fmla="*/ 3 w 631"/>
              <a:gd name="T85" fmla="*/ 4 h 625"/>
              <a:gd name="T86" fmla="*/ 3 w 631"/>
              <a:gd name="T87" fmla="*/ 4 h 625"/>
              <a:gd name="T88" fmla="*/ 3 w 631"/>
              <a:gd name="T89" fmla="*/ 4 h 625"/>
              <a:gd name="T90" fmla="*/ 2 w 631"/>
              <a:gd name="T91" fmla="*/ 4 h 625"/>
              <a:gd name="T92" fmla="*/ 2 w 631"/>
              <a:gd name="T93" fmla="*/ 4 h 625"/>
              <a:gd name="T94" fmla="*/ 2 w 631"/>
              <a:gd name="T95" fmla="*/ 5 h 625"/>
              <a:gd name="T96" fmla="*/ 2 w 631"/>
              <a:gd name="T97" fmla="*/ 5 h 6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31"/>
              <a:gd name="T148" fmla="*/ 0 h 625"/>
              <a:gd name="T149" fmla="*/ 631 w 631"/>
              <a:gd name="T150" fmla="*/ 625 h 6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31" h="625">
                <a:moveTo>
                  <a:pt x="317" y="624"/>
                </a:moveTo>
                <a:lnTo>
                  <a:pt x="309" y="618"/>
                </a:lnTo>
                <a:lnTo>
                  <a:pt x="300" y="612"/>
                </a:lnTo>
                <a:lnTo>
                  <a:pt x="292" y="606"/>
                </a:lnTo>
                <a:lnTo>
                  <a:pt x="284" y="601"/>
                </a:lnTo>
                <a:lnTo>
                  <a:pt x="276" y="595"/>
                </a:lnTo>
                <a:lnTo>
                  <a:pt x="269" y="590"/>
                </a:lnTo>
                <a:lnTo>
                  <a:pt x="260" y="584"/>
                </a:lnTo>
                <a:lnTo>
                  <a:pt x="252" y="579"/>
                </a:lnTo>
                <a:lnTo>
                  <a:pt x="248" y="526"/>
                </a:lnTo>
                <a:lnTo>
                  <a:pt x="242" y="480"/>
                </a:lnTo>
                <a:lnTo>
                  <a:pt x="238" y="461"/>
                </a:lnTo>
                <a:lnTo>
                  <a:pt x="234" y="442"/>
                </a:lnTo>
                <a:lnTo>
                  <a:pt x="230" y="424"/>
                </a:lnTo>
                <a:lnTo>
                  <a:pt x="224" y="406"/>
                </a:lnTo>
                <a:lnTo>
                  <a:pt x="217" y="389"/>
                </a:lnTo>
                <a:lnTo>
                  <a:pt x="210" y="372"/>
                </a:lnTo>
                <a:lnTo>
                  <a:pt x="202" y="357"/>
                </a:lnTo>
                <a:lnTo>
                  <a:pt x="192" y="341"/>
                </a:lnTo>
                <a:lnTo>
                  <a:pt x="181" y="324"/>
                </a:lnTo>
                <a:lnTo>
                  <a:pt x="167" y="307"/>
                </a:lnTo>
                <a:lnTo>
                  <a:pt x="154" y="291"/>
                </a:lnTo>
                <a:lnTo>
                  <a:pt x="137" y="273"/>
                </a:lnTo>
                <a:lnTo>
                  <a:pt x="129" y="273"/>
                </a:lnTo>
                <a:lnTo>
                  <a:pt x="120" y="273"/>
                </a:lnTo>
                <a:lnTo>
                  <a:pt x="113" y="273"/>
                </a:lnTo>
                <a:lnTo>
                  <a:pt x="105" y="273"/>
                </a:lnTo>
                <a:lnTo>
                  <a:pt x="97" y="273"/>
                </a:lnTo>
                <a:lnTo>
                  <a:pt x="90" y="273"/>
                </a:lnTo>
                <a:lnTo>
                  <a:pt x="82" y="273"/>
                </a:lnTo>
                <a:lnTo>
                  <a:pt x="75" y="273"/>
                </a:lnTo>
                <a:lnTo>
                  <a:pt x="70" y="259"/>
                </a:lnTo>
                <a:lnTo>
                  <a:pt x="66" y="245"/>
                </a:lnTo>
                <a:lnTo>
                  <a:pt x="62" y="231"/>
                </a:lnTo>
                <a:lnTo>
                  <a:pt x="58" y="217"/>
                </a:lnTo>
                <a:lnTo>
                  <a:pt x="54" y="203"/>
                </a:lnTo>
                <a:lnTo>
                  <a:pt x="50" y="191"/>
                </a:lnTo>
                <a:lnTo>
                  <a:pt x="46" y="177"/>
                </a:lnTo>
                <a:lnTo>
                  <a:pt x="41" y="163"/>
                </a:lnTo>
                <a:lnTo>
                  <a:pt x="30" y="154"/>
                </a:lnTo>
                <a:lnTo>
                  <a:pt x="22" y="147"/>
                </a:lnTo>
                <a:lnTo>
                  <a:pt x="15" y="141"/>
                </a:lnTo>
                <a:lnTo>
                  <a:pt x="11" y="136"/>
                </a:lnTo>
                <a:lnTo>
                  <a:pt x="8" y="131"/>
                </a:lnTo>
                <a:lnTo>
                  <a:pt x="5" y="127"/>
                </a:lnTo>
                <a:lnTo>
                  <a:pt x="3" y="122"/>
                </a:lnTo>
                <a:lnTo>
                  <a:pt x="0" y="115"/>
                </a:lnTo>
                <a:lnTo>
                  <a:pt x="5" y="115"/>
                </a:lnTo>
                <a:lnTo>
                  <a:pt x="12" y="115"/>
                </a:lnTo>
                <a:lnTo>
                  <a:pt x="19" y="115"/>
                </a:lnTo>
                <a:lnTo>
                  <a:pt x="25" y="115"/>
                </a:lnTo>
                <a:lnTo>
                  <a:pt x="32" y="115"/>
                </a:lnTo>
                <a:lnTo>
                  <a:pt x="39" y="115"/>
                </a:lnTo>
                <a:lnTo>
                  <a:pt x="44" y="115"/>
                </a:lnTo>
                <a:lnTo>
                  <a:pt x="51" y="115"/>
                </a:lnTo>
                <a:lnTo>
                  <a:pt x="58" y="118"/>
                </a:lnTo>
                <a:lnTo>
                  <a:pt x="73" y="122"/>
                </a:lnTo>
                <a:lnTo>
                  <a:pt x="95" y="129"/>
                </a:lnTo>
                <a:lnTo>
                  <a:pt x="120" y="136"/>
                </a:lnTo>
                <a:lnTo>
                  <a:pt x="147" y="143"/>
                </a:lnTo>
                <a:lnTo>
                  <a:pt x="170" y="148"/>
                </a:lnTo>
                <a:lnTo>
                  <a:pt x="190" y="152"/>
                </a:lnTo>
                <a:lnTo>
                  <a:pt x="202" y="152"/>
                </a:lnTo>
                <a:lnTo>
                  <a:pt x="203" y="148"/>
                </a:lnTo>
                <a:lnTo>
                  <a:pt x="205" y="144"/>
                </a:lnTo>
                <a:lnTo>
                  <a:pt x="205" y="140"/>
                </a:lnTo>
                <a:lnTo>
                  <a:pt x="206" y="136"/>
                </a:lnTo>
                <a:lnTo>
                  <a:pt x="208" y="131"/>
                </a:lnTo>
                <a:lnTo>
                  <a:pt x="209" y="127"/>
                </a:lnTo>
                <a:lnTo>
                  <a:pt x="210" y="125"/>
                </a:lnTo>
                <a:lnTo>
                  <a:pt x="212" y="120"/>
                </a:lnTo>
                <a:lnTo>
                  <a:pt x="226" y="115"/>
                </a:lnTo>
                <a:lnTo>
                  <a:pt x="242" y="109"/>
                </a:lnTo>
                <a:lnTo>
                  <a:pt x="257" y="105"/>
                </a:lnTo>
                <a:lnTo>
                  <a:pt x="274" y="101"/>
                </a:lnTo>
                <a:lnTo>
                  <a:pt x="309" y="94"/>
                </a:lnTo>
                <a:lnTo>
                  <a:pt x="343" y="86"/>
                </a:lnTo>
                <a:lnTo>
                  <a:pt x="360" y="80"/>
                </a:lnTo>
                <a:lnTo>
                  <a:pt x="375" y="73"/>
                </a:lnTo>
                <a:lnTo>
                  <a:pt x="390" y="66"/>
                </a:lnTo>
                <a:lnTo>
                  <a:pt x="406" y="57"/>
                </a:lnTo>
                <a:lnTo>
                  <a:pt x="418" y="46"/>
                </a:lnTo>
                <a:lnTo>
                  <a:pt x="431" y="33"/>
                </a:lnTo>
                <a:lnTo>
                  <a:pt x="440" y="18"/>
                </a:lnTo>
                <a:lnTo>
                  <a:pt x="449" y="0"/>
                </a:lnTo>
                <a:lnTo>
                  <a:pt x="454" y="0"/>
                </a:lnTo>
                <a:lnTo>
                  <a:pt x="460" y="1"/>
                </a:lnTo>
                <a:lnTo>
                  <a:pt x="465" y="1"/>
                </a:lnTo>
                <a:lnTo>
                  <a:pt x="471" y="1"/>
                </a:lnTo>
                <a:lnTo>
                  <a:pt x="476" y="3"/>
                </a:lnTo>
                <a:lnTo>
                  <a:pt x="482" y="3"/>
                </a:lnTo>
                <a:lnTo>
                  <a:pt x="489" y="3"/>
                </a:lnTo>
                <a:lnTo>
                  <a:pt x="494" y="3"/>
                </a:lnTo>
                <a:lnTo>
                  <a:pt x="496" y="7"/>
                </a:lnTo>
                <a:lnTo>
                  <a:pt x="497" y="11"/>
                </a:lnTo>
                <a:lnTo>
                  <a:pt x="499" y="14"/>
                </a:lnTo>
                <a:lnTo>
                  <a:pt x="499" y="19"/>
                </a:lnTo>
                <a:lnTo>
                  <a:pt x="500" y="25"/>
                </a:lnTo>
                <a:lnTo>
                  <a:pt x="499" y="35"/>
                </a:lnTo>
                <a:lnTo>
                  <a:pt x="499" y="46"/>
                </a:lnTo>
                <a:lnTo>
                  <a:pt x="497" y="61"/>
                </a:lnTo>
                <a:lnTo>
                  <a:pt x="503" y="62"/>
                </a:lnTo>
                <a:lnTo>
                  <a:pt x="507" y="64"/>
                </a:lnTo>
                <a:lnTo>
                  <a:pt x="511" y="65"/>
                </a:lnTo>
                <a:lnTo>
                  <a:pt x="515" y="66"/>
                </a:lnTo>
                <a:lnTo>
                  <a:pt x="519" y="68"/>
                </a:lnTo>
                <a:lnTo>
                  <a:pt x="523" y="69"/>
                </a:lnTo>
                <a:lnTo>
                  <a:pt x="528" y="71"/>
                </a:lnTo>
                <a:lnTo>
                  <a:pt x="532" y="72"/>
                </a:lnTo>
                <a:lnTo>
                  <a:pt x="535" y="79"/>
                </a:lnTo>
                <a:lnTo>
                  <a:pt x="537" y="86"/>
                </a:lnTo>
                <a:lnTo>
                  <a:pt x="539" y="91"/>
                </a:lnTo>
                <a:lnTo>
                  <a:pt x="541" y="98"/>
                </a:lnTo>
                <a:lnTo>
                  <a:pt x="544" y="105"/>
                </a:lnTo>
                <a:lnTo>
                  <a:pt x="547" y="112"/>
                </a:lnTo>
                <a:lnTo>
                  <a:pt x="548" y="119"/>
                </a:lnTo>
                <a:lnTo>
                  <a:pt x="551" y="126"/>
                </a:lnTo>
                <a:lnTo>
                  <a:pt x="540" y="143"/>
                </a:lnTo>
                <a:lnTo>
                  <a:pt x="532" y="159"/>
                </a:lnTo>
                <a:lnTo>
                  <a:pt x="525" y="174"/>
                </a:lnTo>
                <a:lnTo>
                  <a:pt x="521" y="190"/>
                </a:lnTo>
                <a:lnTo>
                  <a:pt x="517" y="206"/>
                </a:lnTo>
                <a:lnTo>
                  <a:pt x="514" y="224"/>
                </a:lnTo>
                <a:lnTo>
                  <a:pt x="512" y="244"/>
                </a:lnTo>
                <a:lnTo>
                  <a:pt x="510" y="267"/>
                </a:lnTo>
                <a:lnTo>
                  <a:pt x="512" y="267"/>
                </a:lnTo>
                <a:lnTo>
                  <a:pt x="515" y="267"/>
                </a:lnTo>
                <a:lnTo>
                  <a:pt x="518" y="269"/>
                </a:lnTo>
                <a:lnTo>
                  <a:pt x="521" y="269"/>
                </a:lnTo>
                <a:lnTo>
                  <a:pt x="523" y="270"/>
                </a:lnTo>
                <a:lnTo>
                  <a:pt x="526" y="271"/>
                </a:lnTo>
                <a:lnTo>
                  <a:pt x="529" y="271"/>
                </a:lnTo>
                <a:lnTo>
                  <a:pt x="532" y="273"/>
                </a:lnTo>
                <a:lnTo>
                  <a:pt x="535" y="282"/>
                </a:lnTo>
                <a:lnTo>
                  <a:pt x="536" y="292"/>
                </a:lnTo>
                <a:lnTo>
                  <a:pt x="539" y="300"/>
                </a:lnTo>
                <a:lnTo>
                  <a:pt x="543" y="307"/>
                </a:lnTo>
                <a:lnTo>
                  <a:pt x="546" y="314"/>
                </a:lnTo>
                <a:lnTo>
                  <a:pt x="550" y="320"/>
                </a:lnTo>
                <a:lnTo>
                  <a:pt x="555" y="325"/>
                </a:lnTo>
                <a:lnTo>
                  <a:pt x="561" y="330"/>
                </a:lnTo>
                <a:lnTo>
                  <a:pt x="573" y="339"/>
                </a:lnTo>
                <a:lnTo>
                  <a:pt x="589" y="350"/>
                </a:lnTo>
                <a:lnTo>
                  <a:pt x="607" y="361"/>
                </a:lnTo>
                <a:lnTo>
                  <a:pt x="627" y="377"/>
                </a:lnTo>
                <a:lnTo>
                  <a:pt x="629" y="386"/>
                </a:lnTo>
                <a:lnTo>
                  <a:pt x="629" y="397"/>
                </a:lnTo>
                <a:lnTo>
                  <a:pt x="629" y="408"/>
                </a:lnTo>
                <a:lnTo>
                  <a:pt x="629" y="420"/>
                </a:lnTo>
                <a:lnTo>
                  <a:pt x="627" y="431"/>
                </a:lnTo>
                <a:lnTo>
                  <a:pt x="627" y="442"/>
                </a:lnTo>
                <a:lnTo>
                  <a:pt x="629" y="451"/>
                </a:lnTo>
                <a:lnTo>
                  <a:pt x="630" y="462"/>
                </a:lnTo>
                <a:lnTo>
                  <a:pt x="605" y="464"/>
                </a:lnTo>
                <a:lnTo>
                  <a:pt x="583" y="464"/>
                </a:lnTo>
                <a:lnTo>
                  <a:pt x="565" y="464"/>
                </a:lnTo>
                <a:lnTo>
                  <a:pt x="548" y="465"/>
                </a:lnTo>
                <a:lnTo>
                  <a:pt x="541" y="467"/>
                </a:lnTo>
                <a:lnTo>
                  <a:pt x="535" y="469"/>
                </a:lnTo>
                <a:lnTo>
                  <a:pt x="529" y="474"/>
                </a:lnTo>
                <a:lnTo>
                  <a:pt x="522" y="478"/>
                </a:lnTo>
                <a:lnTo>
                  <a:pt x="518" y="485"/>
                </a:lnTo>
                <a:lnTo>
                  <a:pt x="512" y="492"/>
                </a:lnTo>
                <a:lnTo>
                  <a:pt x="508" y="501"/>
                </a:lnTo>
                <a:lnTo>
                  <a:pt x="504" y="512"/>
                </a:lnTo>
                <a:lnTo>
                  <a:pt x="497" y="516"/>
                </a:lnTo>
                <a:lnTo>
                  <a:pt x="492" y="519"/>
                </a:lnTo>
                <a:lnTo>
                  <a:pt x="487" y="523"/>
                </a:lnTo>
                <a:lnTo>
                  <a:pt x="483" y="529"/>
                </a:lnTo>
                <a:lnTo>
                  <a:pt x="476" y="537"/>
                </a:lnTo>
                <a:lnTo>
                  <a:pt x="471" y="547"/>
                </a:lnTo>
                <a:lnTo>
                  <a:pt x="468" y="551"/>
                </a:lnTo>
                <a:lnTo>
                  <a:pt x="465" y="555"/>
                </a:lnTo>
                <a:lnTo>
                  <a:pt x="461" y="558"/>
                </a:lnTo>
                <a:lnTo>
                  <a:pt x="456" y="561"/>
                </a:lnTo>
                <a:lnTo>
                  <a:pt x="450" y="562"/>
                </a:lnTo>
                <a:lnTo>
                  <a:pt x="442" y="564"/>
                </a:lnTo>
                <a:lnTo>
                  <a:pt x="433" y="562"/>
                </a:lnTo>
                <a:lnTo>
                  <a:pt x="424" y="561"/>
                </a:lnTo>
                <a:lnTo>
                  <a:pt x="411" y="558"/>
                </a:lnTo>
                <a:lnTo>
                  <a:pt x="400" y="555"/>
                </a:lnTo>
                <a:lnTo>
                  <a:pt x="392" y="555"/>
                </a:lnTo>
                <a:lnTo>
                  <a:pt x="384" y="555"/>
                </a:lnTo>
                <a:lnTo>
                  <a:pt x="375" y="555"/>
                </a:lnTo>
                <a:lnTo>
                  <a:pt x="370" y="558"/>
                </a:lnTo>
                <a:lnTo>
                  <a:pt x="364" y="561"/>
                </a:lnTo>
                <a:lnTo>
                  <a:pt x="360" y="565"/>
                </a:lnTo>
                <a:lnTo>
                  <a:pt x="352" y="575"/>
                </a:lnTo>
                <a:lnTo>
                  <a:pt x="345" y="586"/>
                </a:lnTo>
                <a:lnTo>
                  <a:pt x="339" y="600"/>
                </a:lnTo>
                <a:lnTo>
                  <a:pt x="334" y="616"/>
                </a:lnTo>
                <a:lnTo>
                  <a:pt x="332" y="616"/>
                </a:lnTo>
                <a:lnTo>
                  <a:pt x="330" y="618"/>
                </a:lnTo>
                <a:lnTo>
                  <a:pt x="328" y="619"/>
                </a:lnTo>
                <a:lnTo>
                  <a:pt x="325" y="619"/>
                </a:lnTo>
                <a:lnTo>
                  <a:pt x="324" y="620"/>
                </a:lnTo>
                <a:lnTo>
                  <a:pt x="321" y="622"/>
                </a:lnTo>
                <a:lnTo>
                  <a:pt x="318" y="623"/>
                </a:lnTo>
                <a:lnTo>
                  <a:pt x="317" y="624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27" name="Freeform 194"/>
          <p:cNvSpPr>
            <a:spLocks/>
          </p:cNvSpPr>
          <p:nvPr/>
        </p:nvSpPr>
        <p:spPr bwMode="auto">
          <a:xfrm rot="120768">
            <a:off x="11499403" y="1757514"/>
            <a:ext cx="426152" cy="527509"/>
          </a:xfrm>
          <a:custGeom>
            <a:avLst/>
            <a:gdLst>
              <a:gd name="T0" fmla="*/ 2 w 519"/>
              <a:gd name="T1" fmla="*/ 4 h 517"/>
              <a:gd name="T2" fmla="*/ 2 w 519"/>
              <a:gd name="T3" fmla="*/ 4 h 517"/>
              <a:gd name="T4" fmla="*/ 2 w 519"/>
              <a:gd name="T5" fmla="*/ 4 h 517"/>
              <a:gd name="T6" fmla="*/ 2 w 519"/>
              <a:gd name="T7" fmla="*/ 4 h 517"/>
              <a:gd name="T8" fmla="*/ 2 w 519"/>
              <a:gd name="T9" fmla="*/ 4 h 517"/>
              <a:gd name="T10" fmla="*/ 1 w 519"/>
              <a:gd name="T11" fmla="*/ 4 h 517"/>
              <a:gd name="T12" fmla="*/ 1 w 519"/>
              <a:gd name="T13" fmla="*/ 3 h 517"/>
              <a:gd name="T14" fmla="*/ 1 w 519"/>
              <a:gd name="T15" fmla="*/ 3 h 517"/>
              <a:gd name="T16" fmla="*/ 1 w 519"/>
              <a:gd name="T17" fmla="*/ 3 h 517"/>
              <a:gd name="T18" fmla="*/ 1 w 519"/>
              <a:gd name="T19" fmla="*/ 3 h 517"/>
              <a:gd name="T20" fmla="*/ 1 w 519"/>
              <a:gd name="T21" fmla="*/ 3 h 517"/>
              <a:gd name="T22" fmla="*/ 1 w 519"/>
              <a:gd name="T23" fmla="*/ 2 h 517"/>
              <a:gd name="T24" fmla="*/ 1 w 519"/>
              <a:gd name="T25" fmla="*/ 2 h 517"/>
              <a:gd name="T26" fmla="*/ 1 w 519"/>
              <a:gd name="T27" fmla="*/ 2 h 517"/>
              <a:gd name="T28" fmla="*/ 1 w 519"/>
              <a:gd name="T29" fmla="*/ 2 h 517"/>
              <a:gd name="T30" fmla="*/ 1 w 519"/>
              <a:gd name="T31" fmla="*/ 2 h 517"/>
              <a:gd name="T32" fmla="*/ 0 w 519"/>
              <a:gd name="T33" fmla="*/ 2 h 517"/>
              <a:gd name="T34" fmla="*/ 0 w 519"/>
              <a:gd name="T35" fmla="*/ 2 h 517"/>
              <a:gd name="T36" fmla="*/ 0 w 519"/>
              <a:gd name="T37" fmla="*/ 1 h 517"/>
              <a:gd name="T38" fmla="*/ 0 w 519"/>
              <a:gd name="T39" fmla="*/ 1 h 517"/>
              <a:gd name="T40" fmla="*/ 0 w 519"/>
              <a:gd name="T41" fmla="*/ 1 h 517"/>
              <a:gd name="T42" fmla="*/ 0 w 519"/>
              <a:gd name="T43" fmla="*/ 1 h 517"/>
              <a:gd name="T44" fmla="*/ 1 w 519"/>
              <a:gd name="T45" fmla="*/ 1 h 517"/>
              <a:gd name="T46" fmla="*/ 1 w 519"/>
              <a:gd name="T47" fmla="*/ 1 h 517"/>
              <a:gd name="T48" fmla="*/ 1 w 519"/>
              <a:gd name="T49" fmla="*/ 1 h 517"/>
              <a:gd name="T50" fmla="*/ 1 w 519"/>
              <a:gd name="T51" fmla="*/ 1 h 517"/>
              <a:gd name="T52" fmla="*/ 2 w 519"/>
              <a:gd name="T53" fmla="*/ 1 h 517"/>
              <a:gd name="T54" fmla="*/ 2 w 519"/>
              <a:gd name="T55" fmla="*/ 1 h 517"/>
              <a:gd name="T56" fmla="*/ 2 w 519"/>
              <a:gd name="T57" fmla="*/ 0 h 517"/>
              <a:gd name="T58" fmla="*/ 2 w 519"/>
              <a:gd name="T59" fmla="*/ 0 h 517"/>
              <a:gd name="T60" fmla="*/ 2 w 519"/>
              <a:gd name="T61" fmla="*/ 0 h 517"/>
              <a:gd name="T62" fmla="*/ 2 w 519"/>
              <a:gd name="T63" fmla="*/ 0 h 517"/>
              <a:gd name="T64" fmla="*/ 3 w 519"/>
              <a:gd name="T65" fmla="*/ 0 h 517"/>
              <a:gd name="T66" fmla="*/ 3 w 519"/>
              <a:gd name="T67" fmla="*/ 1 h 517"/>
              <a:gd name="T68" fmla="*/ 3 w 519"/>
              <a:gd name="T69" fmla="*/ 1 h 517"/>
              <a:gd name="T70" fmla="*/ 3 w 519"/>
              <a:gd name="T71" fmla="*/ 1 h 517"/>
              <a:gd name="T72" fmla="*/ 3 w 519"/>
              <a:gd name="T73" fmla="*/ 2 h 517"/>
              <a:gd name="T74" fmla="*/ 3 w 519"/>
              <a:gd name="T75" fmla="*/ 2 h 517"/>
              <a:gd name="T76" fmla="*/ 3 w 519"/>
              <a:gd name="T77" fmla="*/ 2 h 517"/>
              <a:gd name="T78" fmla="*/ 3 w 519"/>
              <a:gd name="T79" fmla="*/ 2 h 517"/>
              <a:gd name="T80" fmla="*/ 3 w 519"/>
              <a:gd name="T81" fmla="*/ 2 h 517"/>
              <a:gd name="T82" fmla="*/ 3 w 519"/>
              <a:gd name="T83" fmla="*/ 2 h 517"/>
              <a:gd name="T84" fmla="*/ 3 w 519"/>
              <a:gd name="T85" fmla="*/ 2 h 517"/>
              <a:gd name="T86" fmla="*/ 3 w 519"/>
              <a:gd name="T87" fmla="*/ 3 h 517"/>
              <a:gd name="T88" fmla="*/ 3 w 519"/>
              <a:gd name="T89" fmla="*/ 3 h 517"/>
              <a:gd name="T90" fmla="*/ 3 w 519"/>
              <a:gd name="T91" fmla="*/ 3 h 517"/>
              <a:gd name="T92" fmla="*/ 3 w 519"/>
              <a:gd name="T93" fmla="*/ 3 h 517"/>
              <a:gd name="T94" fmla="*/ 3 w 519"/>
              <a:gd name="T95" fmla="*/ 3 h 517"/>
              <a:gd name="T96" fmla="*/ 3 w 519"/>
              <a:gd name="T97" fmla="*/ 3 h 517"/>
              <a:gd name="T98" fmla="*/ 3 w 519"/>
              <a:gd name="T99" fmla="*/ 3 h 517"/>
              <a:gd name="T100" fmla="*/ 3 w 519"/>
              <a:gd name="T101" fmla="*/ 4 h 517"/>
              <a:gd name="T102" fmla="*/ 2 w 519"/>
              <a:gd name="T103" fmla="*/ 4 h 517"/>
              <a:gd name="T104" fmla="*/ 2 w 519"/>
              <a:gd name="T105" fmla="*/ 4 h 517"/>
              <a:gd name="T106" fmla="*/ 2 w 519"/>
              <a:gd name="T107" fmla="*/ 4 h 517"/>
              <a:gd name="T108" fmla="*/ 2 w 519"/>
              <a:gd name="T109" fmla="*/ 4 h 517"/>
              <a:gd name="T110" fmla="*/ 2 w 519"/>
              <a:gd name="T111" fmla="*/ 4 h 517"/>
              <a:gd name="T112" fmla="*/ 2 w 519"/>
              <a:gd name="T113" fmla="*/ 4 h 517"/>
              <a:gd name="T114" fmla="*/ 2 w 519"/>
              <a:gd name="T115" fmla="*/ 4 h 517"/>
              <a:gd name="T116" fmla="*/ 2 w 519"/>
              <a:gd name="T117" fmla="*/ 4 h 5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19"/>
              <a:gd name="T178" fmla="*/ 0 h 517"/>
              <a:gd name="T179" fmla="*/ 519 w 519"/>
              <a:gd name="T180" fmla="*/ 517 h 51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19" h="517">
                <a:moveTo>
                  <a:pt x="300" y="513"/>
                </a:moveTo>
                <a:lnTo>
                  <a:pt x="295" y="511"/>
                </a:lnTo>
                <a:lnTo>
                  <a:pt x="289" y="510"/>
                </a:lnTo>
                <a:lnTo>
                  <a:pt x="282" y="509"/>
                </a:lnTo>
                <a:lnTo>
                  <a:pt x="277" y="509"/>
                </a:lnTo>
                <a:lnTo>
                  <a:pt x="271" y="507"/>
                </a:lnTo>
                <a:lnTo>
                  <a:pt x="266" y="506"/>
                </a:lnTo>
                <a:lnTo>
                  <a:pt x="260" y="506"/>
                </a:lnTo>
                <a:lnTo>
                  <a:pt x="255" y="505"/>
                </a:lnTo>
                <a:lnTo>
                  <a:pt x="248" y="488"/>
                </a:lnTo>
                <a:lnTo>
                  <a:pt x="242" y="473"/>
                </a:lnTo>
                <a:lnTo>
                  <a:pt x="235" y="460"/>
                </a:lnTo>
                <a:lnTo>
                  <a:pt x="230" y="448"/>
                </a:lnTo>
                <a:lnTo>
                  <a:pt x="223" y="437"/>
                </a:lnTo>
                <a:lnTo>
                  <a:pt x="215" y="428"/>
                </a:lnTo>
                <a:lnTo>
                  <a:pt x="209" y="426"/>
                </a:lnTo>
                <a:lnTo>
                  <a:pt x="204" y="423"/>
                </a:lnTo>
                <a:lnTo>
                  <a:pt x="198" y="420"/>
                </a:lnTo>
                <a:lnTo>
                  <a:pt x="192" y="419"/>
                </a:lnTo>
                <a:lnTo>
                  <a:pt x="188" y="395"/>
                </a:lnTo>
                <a:lnTo>
                  <a:pt x="183" y="373"/>
                </a:lnTo>
                <a:lnTo>
                  <a:pt x="179" y="354"/>
                </a:lnTo>
                <a:lnTo>
                  <a:pt x="172" y="336"/>
                </a:lnTo>
                <a:lnTo>
                  <a:pt x="166" y="320"/>
                </a:lnTo>
                <a:lnTo>
                  <a:pt x="158" y="307"/>
                </a:lnTo>
                <a:lnTo>
                  <a:pt x="150" y="294"/>
                </a:lnTo>
                <a:lnTo>
                  <a:pt x="141" y="283"/>
                </a:lnTo>
                <a:lnTo>
                  <a:pt x="130" y="273"/>
                </a:lnTo>
                <a:lnTo>
                  <a:pt x="118" y="265"/>
                </a:lnTo>
                <a:lnTo>
                  <a:pt x="104" y="258"/>
                </a:lnTo>
                <a:lnTo>
                  <a:pt x="89" y="251"/>
                </a:lnTo>
                <a:lnTo>
                  <a:pt x="72" y="246"/>
                </a:lnTo>
                <a:lnTo>
                  <a:pt x="53" y="240"/>
                </a:lnTo>
                <a:lnTo>
                  <a:pt x="32" y="235"/>
                </a:lnTo>
                <a:lnTo>
                  <a:pt x="8" y="230"/>
                </a:lnTo>
                <a:lnTo>
                  <a:pt x="7" y="219"/>
                </a:lnTo>
                <a:lnTo>
                  <a:pt x="5" y="211"/>
                </a:lnTo>
                <a:lnTo>
                  <a:pt x="3" y="205"/>
                </a:lnTo>
                <a:lnTo>
                  <a:pt x="1" y="200"/>
                </a:lnTo>
                <a:lnTo>
                  <a:pt x="0" y="197"/>
                </a:lnTo>
                <a:lnTo>
                  <a:pt x="0" y="193"/>
                </a:lnTo>
                <a:lnTo>
                  <a:pt x="0" y="190"/>
                </a:lnTo>
                <a:lnTo>
                  <a:pt x="1" y="186"/>
                </a:lnTo>
                <a:lnTo>
                  <a:pt x="25" y="186"/>
                </a:lnTo>
                <a:lnTo>
                  <a:pt x="50" y="187"/>
                </a:lnTo>
                <a:lnTo>
                  <a:pt x="76" y="190"/>
                </a:lnTo>
                <a:lnTo>
                  <a:pt x="104" y="192"/>
                </a:lnTo>
                <a:lnTo>
                  <a:pt x="131" y="194"/>
                </a:lnTo>
                <a:lnTo>
                  <a:pt x="159" y="196"/>
                </a:lnTo>
                <a:lnTo>
                  <a:pt x="187" y="197"/>
                </a:lnTo>
                <a:lnTo>
                  <a:pt x="215" y="197"/>
                </a:lnTo>
                <a:lnTo>
                  <a:pt x="233" y="178"/>
                </a:lnTo>
                <a:lnTo>
                  <a:pt x="251" y="156"/>
                </a:lnTo>
                <a:lnTo>
                  <a:pt x="269" y="131"/>
                </a:lnTo>
                <a:lnTo>
                  <a:pt x="287" y="103"/>
                </a:lnTo>
                <a:lnTo>
                  <a:pt x="303" y="75"/>
                </a:lnTo>
                <a:lnTo>
                  <a:pt x="318" y="49"/>
                </a:lnTo>
                <a:lnTo>
                  <a:pt x="331" y="24"/>
                </a:lnTo>
                <a:lnTo>
                  <a:pt x="341" y="0"/>
                </a:lnTo>
                <a:lnTo>
                  <a:pt x="346" y="2"/>
                </a:lnTo>
                <a:lnTo>
                  <a:pt x="352" y="3"/>
                </a:lnTo>
                <a:lnTo>
                  <a:pt x="356" y="6"/>
                </a:lnTo>
                <a:lnTo>
                  <a:pt x="361" y="9"/>
                </a:lnTo>
                <a:lnTo>
                  <a:pt x="370" y="17"/>
                </a:lnTo>
                <a:lnTo>
                  <a:pt x="378" y="28"/>
                </a:lnTo>
                <a:lnTo>
                  <a:pt x="386" y="42"/>
                </a:lnTo>
                <a:lnTo>
                  <a:pt x="393" y="56"/>
                </a:lnTo>
                <a:lnTo>
                  <a:pt x="400" y="72"/>
                </a:lnTo>
                <a:lnTo>
                  <a:pt x="407" y="90"/>
                </a:lnTo>
                <a:lnTo>
                  <a:pt x="420" y="126"/>
                </a:lnTo>
                <a:lnTo>
                  <a:pt x="432" y="164"/>
                </a:lnTo>
                <a:lnTo>
                  <a:pt x="445" y="199"/>
                </a:lnTo>
                <a:lnTo>
                  <a:pt x="457" y="230"/>
                </a:lnTo>
                <a:lnTo>
                  <a:pt x="464" y="232"/>
                </a:lnTo>
                <a:lnTo>
                  <a:pt x="471" y="235"/>
                </a:lnTo>
                <a:lnTo>
                  <a:pt x="478" y="236"/>
                </a:lnTo>
                <a:lnTo>
                  <a:pt x="485" y="239"/>
                </a:lnTo>
                <a:lnTo>
                  <a:pt x="492" y="240"/>
                </a:lnTo>
                <a:lnTo>
                  <a:pt x="499" y="243"/>
                </a:lnTo>
                <a:lnTo>
                  <a:pt x="505" y="244"/>
                </a:lnTo>
                <a:lnTo>
                  <a:pt x="512" y="247"/>
                </a:lnTo>
                <a:lnTo>
                  <a:pt x="517" y="262"/>
                </a:lnTo>
                <a:lnTo>
                  <a:pt x="518" y="277"/>
                </a:lnTo>
                <a:lnTo>
                  <a:pt x="518" y="291"/>
                </a:lnTo>
                <a:lnTo>
                  <a:pt x="515" y="305"/>
                </a:lnTo>
                <a:lnTo>
                  <a:pt x="510" y="318"/>
                </a:lnTo>
                <a:lnTo>
                  <a:pt x="504" y="329"/>
                </a:lnTo>
                <a:lnTo>
                  <a:pt x="496" y="341"/>
                </a:lnTo>
                <a:lnTo>
                  <a:pt x="486" y="351"/>
                </a:lnTo>
                <a:lnTo>
                  <a:pt x="476" y="362"/>
                </a:lnTo>
                <a:lnTo>
                  <a:pt x="464" y="370"/>
                </a:lnTo>
                <a:lnTo>
                  <a:pt x="453" y="380"/>
                </a:lnTo>
                <a:lnTo>
                  <a:pt x="440" y="388"/>
                </a:lnTo>
                <a:lnTo>
                  <a:pt x="414" y="402"/>
                </a:lnTo>
                <a:lnTo>
                  <a:pt x="389" y="416"/>
                </a:lnTo>
                <a:lnTo>
                  <a:pt x="388" y="419"/>
                </a:lnTo>
                <a:lnTo>
                  <a:pt x="388" y="423"/>
                </a:lnTo>
                <a:lnTo>
                  <a:pt x="388" y="427"/>
                </a:lnTo>
                <a:lnTo>
                  <a:pt x="388" y="431"/>
                </a:lnTo>
                <a:lnTo>
                  <a:pt x="386" y="435"/>
                </a:lnTo>
                <a:lnTo>
                  <a:pt x="386" y="439"/>
                </a:lnTo>
                <a:lnTo>
                  <a:pt x="386" y="444"/>
                </a:lnTo>
                <a:lnTo>
                  <a:pt x="386" y="448"/>
                </a:lnTo>
                <a:lnTo>
                  <a:pt x="375" y="455"/>
                </a:lnTo>
                <a:lnTo>
                  <a:pt x="367" y="463"/>
                </a:lnTo>
                <a:lnTo>
                  <a:pt x="361" y="471"/>
                </a:lnTo>
                <a:lnTo>
                  <a:pt x="356" y="480"/>
                </a:lnTo>
                <a:lnTo>
                  <a:pt x="350" y="488"/>
                </a:lnTo>
                <a:lnTo>
                  <a:pt x="345" y="496"/>
                </a:lnTo>
                <a:lnTo>
                  <a:pt x="338" y="506"/>
                </a:lnTo>
                <a:lnTo>
                  <a:pt x="330" y="516"/>
                </a:lnTo>
                <a:lnTo>
                  <a:pt x="325" y="516"/>
                </a:lnTo>
                <a:lnTo>
                  <a:pt x="321" y="516"/>
                </a:lnTo>
                <a:lnTo>
                  <a:pt x="318" y="514"/>
                </a:lnTo>
                <a:lnTo>
                  <a:pt x="314" y="514"/>
                </a:lnTo>
                <a:lnTo>
                  <a:pt x="312" y="514"/>
                </a:lnTo>
                <a:lnTo>
                  <a:pt x="307" y="513"/>
                </a:lnTo>
                <a:lnTo>
                  <a:pt x="305" y="513"/>
                </a:lnTo>
                <a:lnTo>
                  <a:pt x="300" y="513"/>
                </a:lnTo>
              </a:path>
            </a:pathLst>
          </a:custGeom>
          <a:solidFill>
            <a:schemeClr val="bg1">
              <a:lumMod val="75000"/>
            </a:schemeClr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128" name="Freeform 195"/>
          <p:cNvSpPr>
            <a:spLocks/>
          </p:cNvSpPr>
          <p:nvPr/>
        </p:nvSpPr>
        <p:spPr bwMode="auto">
          <a:xfrm rot="121244">
            <a:off x="12342630" y="4231569"/>
            <a:ext cx="312317" cy="210314"/>
          </a:xfrm>
          <a:custGeom>
            <a:avLst/>
            <a:gdLst>
              <a:gd name="T0" fmla="*/ 0 w 380"/>
              <a:gd name="T1" fmla="*/ 1 h 208"/>
              <a:gd name="T2" fmla="*/ 0 w 380"/>
              <a:gd name="T3" fmla="*/ 1 h 208"/>
              <a:gd name="T4" fmla="*/ 0 w 380"/>
              <a:gd name="T5" fmla="*/ 1 h 208"/>
              <a:gd name="T6" fmla="*/ 0 w 380"/>
              <a:gd name="T7" fmla="*/ 1 h 208"/>
              <a:gd name="T8" fmla="*/ 0 w 380"/>
              <a:gd name="T9" fmla="*/ 1 h 208"/>
              <a:gd name="T10" fmla="*/ 0 w 380"/>
              <a:gd name="T11" fmla="*/ 1 h 208"/>
              <a:gd name="T12" fmla="*/ 0 w 380"/>
              <a:gd name="T13" fmla="*/ 1 h 208"/>
              <a:gd name="T14" fmla="*/ 0 w 380"/>
              <a:gd name="T15" fmla="*/ 1 h 208"/>
              <a:gd name="T16" fmla="*/ 0 w 380"/>
              <a:gd name="T17" fmla="*/ 1 h 208"/>
              <a:gd name="T18" fmla="*/ 0 w 380"/>
              <a:gd name="T19" fmla="*/ 1 h 208"/>
              <a:gd name="T20" fmla="*/ 0 w 380"/>
              <a:gd name="T21" fmla="*/ 1 h 208"/>
              <a:gd name="T22" fmla="*/ 0 w 380"/>
              <a:gd name="T23" fmla="*/ 1 h 208"/>
              <a:gd name="T24" fmla="*/ 0 w 380"/>
              <a:gd name="T25" fmla="*/ 1 h 208"/>
              <a:gd name="T26" fmla="*/ 1 w 380"/>
              <a:gd name="T27" fmla="*/ 1 h 208"/>
              <a:gd name="T28" fmla="*/ 1 w 380"/>
              <a:gd name="T29" fmla="*/ 1 h 208"/>
              <a:gd name="T30" fmla="*/ 1 w 380"/>
              <a:gd name="T31" fmla="*/ 1 h 208"/>
              <a:gd name="T32" fmla="*/ 2 w 380"/>
              <a:gd name="T33" fmla="*/ 1 h 208"/>
              <a:gd name="T34" fmla="*/ 2 w 380"/>
              <a:gd name="T35" fmla="*/ 0 h 208"/>
              <a:gd name="T36" fmla="*/ 2 w 380"/>
              <a:gd name="T37" fmla="*/ 0 h 208"/>
              <a:gd name="T38" fmla="*/ 2 w 380"/>
              <a:gd name="T39" fmla="*/ 0 h 208"/>
              <a:gd name="T40" fmla="*/ 2 w 380"/>
              <a:gd name="T41" fmla="*/ 0 h 208"/>
              <a:gd name="T42" fmla="*/ 2 w 380"/>
              <a:gd name="T43" fmla="*/ 0 h 208"/>
              <a:gd name="T44" fmla="*/ 2 w 380"/>
              <a:gd name="T45" fmla="*/ 0 h 208"/>
              <a:gd name="T46" fmla="*/ 2 w 380"/>
              <a:gd name="T47" fmla="*/ 0 h 208"/>
              <a:gd name="T48" fmla="*/ 2 w 380"/>
              <a:gd name="T49" fmla="*/ 0 h 208"/>
              <a:gd name="T50" fmla="*/ 2 w 380"/>
              <a:gd name="T51" fmla="*/ 0 h 208"/>
              <a:gd name="T52" fmla="*/ 2 w 380"/>
              <a:gd name="T53" fmla="*/ 0 h 208"/>
              <a:gd name="T54" fmla="*/ 2 w 380"/>
              <a:gd name="T55" fmla="*/ 0 h 208"/>
              <a:gd name="T56" fmla="*/ 2 w 380"/>
              <a:gd name="T57" fmla="*/ 0 h 208"/>
              <a:gd name="T58" fmla="*/ 2 w 380"/>
              <a:gd name="T59" fmla="*/ 0 h 208"/>
              <a:gd name="T60" fmla="*/ 2 w 380"/>
              <a:gd name="T61" fmla="*/ 0 h 208"/>
              <a:gd name="T62" fmla="*/ 2 w 380"/>
              <a:gd name="T63" fmla="*/ 0 h 208"/>
              <a:gd name="T64" fmla="*/ 2 w 380"/>
              <a:gd name="T65" fmla="*/ 0 h 208"/>
              <a:gd name="T66" fmla="*/ 2 w 380"/>
              <a:gd name="T67" fmla="*/ 1 h 208"/>
              <a:gd name="T68" fmla="*/ 2 w 380"/>
              <a:gd name="T69" fmla="*/ 1 h 208"/>
              <a:gd name="T70" fmla="*/ 2 w 380"/>
              <a:gd name="T71" fmla="*/ 1 h 208"/>
              <a:gd name="T72" fmla="*/ 2 w 380"/>
              <a:gd name="T73" fmla="*/ 1 h 208"/>
              <a:gd name="T74" fmla="*/ 2 w 380"/>
              <a:gd name="T75" fmla="*/ 1 h 208"/>
              <a:gd name="T76" fmla="*/ 2 w 380"/>
              <a:gd name="T77" fmla="*/ 1 h 208"/>
              <a:gd name="T78" fmla="*/ 2 w 380"/>
              <a:gd name="T79" fmla="*/ 1 h 208"/>
              <a:gd name="T80" fmla="*/ 2 w 380"/>
              <a:gd name="T81" fmla="*/ 1 h 208"/>
              <a:gd name="T82" fmla="*/ 1 w 380"/>
              <a:gd name="T83" fmla="*/ 1 h 208"/>
              <a:gd name="T84" fmla="*/ 1 w 380"/>
              <a:gd name="T85" fmla="*/ 1 h 208"/>
              <a:gd name="T86" fmla="*/ 1 w 380"/>
              <a:gd name="T87" fmla="*/ 1 h 208"/>
              <a:gd name="T88" fmla="*/ 1 w 380"/>
              <a:gd name="T89" fmla="*/ 1 h 208"/>
              <a:gd name="T90" fmla="*/ 1 w 380"/>
              <a:gd name="T91" fmla="*/ 1 h 208"/>
              <a:gd name="T92" fmla="*/ 1 w 380"/>
              <a:gd name="T93" fmla="*/ 1 h 208"/>
              <a:gd name="T94" fmla="*/ 1 w 380"/>
              <a:gd name="T95" fmla="*/ 1 h 208"/>
              <a:gd name="T96" fmla="*/ 1 w 380"/>
              <a:gd name="T97" fmla="*/ 1 h 208"/>
              <a:gd name="T98" fmla="*/ 1 w 380"/>
              <a:gd name="T99" fmla="*/ 1 h 208"/>
              <a:gd name="T100" fmla="*/ 1 w 380"/>
              <a:gd name="T101" fmla="*/ 1 h 208"/>
              <a:gd name="T102" fmla="*/ 1 w 380"/>
              <a:gd name="T103" fmla="*/ 1 h 208"/>
              <a:gd name="T104" fmla="*/ 1 w 380"/>
              <a:gd name="T105" fmla="*/ 1 h 208"/>
              <a:gd name="T106" fmla="*/ 1 w 380"/>
              <a:gd name="T107" fmla="*/ 1 h 208"/>
              <a:gd name="T108" fmla="*/ 1 w 380"/>
              <a:gd name="T109" fmla="*/ 1 h 208"/>
              <a:gd name="T110" fmla="*/ 1 w 380"/>
              <a:gd name="T111" fmla="*/ 1 h 208"/>
              <a:gd name="T112" fmla="*/ 1 w 380"/>
              <a:gd name="T113" fmla="*/ 1 h 208"/>
              <a:gd name="T114" fmla="*/ 1 w 380"/>
              <a:gd name="T115" fmla="*/ 1 h 208"/>
              <a:gd name="T116" fmla="*/ 0 w 380"/>
              <a:gd name="T117" fmla="*/ 1 h 2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80"/>
              <a:gd name="T178" fmla="*/ 0 h 208"/>
              <a:gd name="T179" fmla="*/ 380 w 380"/>
              <a:gd name="T180" fmla="*/ 208 h 20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80" h="208">
                <a:moveTo>
                  <a:pt x="36" y="207"/>
                </a:moveTo>
                <a:lnTo>
                  <a:pt x="36" y="201"/>
                </a:lnTo>
                <a:lnTo>
                  <a:pt x="37" y="195"/>
                </a:lnTo>
                <a:lnTo>
                  <a:pt x="39" y="190"/>
                </a:lnTo>
                <a:lnTo>
                  <a:pt x="39" y="184"/>
                </a:lnTo>
                <a:lnTo>
                  <a:pt x="40" y="179"/>
                </a:lnTo>
                <a:lnTo>
                  <a:pt x="41" y="173"/>
                </a:lnTo>
                <a:lnTo>
                  <a:pt x="43" y="168"/>
                </a:lnTo>
                <a:lnTo>
                  <a:pt x="44" y="162"/>
                </a:lnTo>
                <a:lnTo>
                  <a:pt x="39" y="162"/>
                </a:lnTo>
                <a:lnTo>
                  <a:pt x="33" y="162"/>
                </a:lnTo>
                <a:lnTo>
                  <a:pt x="27" y="161"/>
                </a:lnTo>
                <a:lnTo>
                  <a:pt x="22" y="161"/>
                </a:lnTo>
                <a:lnTo>
                  <a:pt x="15" y="161"/>
                </a:lnTo>
                <a:lnTo>
                  <a:pt x="9" y="161"/>
                </a:lnTo>
                <a:lnTo>
                  <a:pt x="4" y="161"/>
                </a:lnTo>
                <a:lnTo>
                  <a:pt x="0" y="161"/>
                </a:lnTo>
                <a:lnTo>
                  <a:pt x="0" y="157"/>
                </a:lnTo>
                <a:lnTo>
                  <a:pt x="1" y="154"/>
                </a:lnTo>
                <a:lnTo>
                  <a:pt x="4" y="150"/>
                </a:lnTo>
                <a:lnTo>
                  <a:pt x="7" y="147"/>
                </a:lnTo>
                <a:lnTo>
                  <a:pt x="9" y="144"/>
                </a:lnTo>
                <a:lnTo>
                  <a:pt x="12" y="140"/>
                </a:lnTo>
                <a:lnTo>
                  <a:pt x="14" y="137"/>
                </a:lnTo>
                <a:lnTo>
                  <a:pt x="15" y="135"/>
                </a:lnTo>
                <a:lnTo>
                  <a:pt x="43" y="128"/>
                </a:lnTo>
                <a:lnTo>
                  <a:pt x="70" y="121"/>
                </a:lnTo>
                <a:lnTo>
                  <a:pt x="98" y="115"/>
                </a:lnTo>
                <a:lnTo>
                  <a:pt x="127" y="111"/>
                </a:lnTo>
                <a:lnTo>
                  <a:pt x="155" y="105"/>
                </a:lnTo>
                <a:lnTo>
                  <a:pt x="184" y="99"/>
                </a:lnTo>
                <a:lnTo>
                  <a:pt x="213" y="92"/>
                </a:lnTo>
                <a:lnTo>
                  <a:pt x="242" y="83"/>
                </a:lnTo>
                <a:lnTo>
                  <a:pt x="248" y="67"/>
                </a:lnTo>
                <a:lnTo>
                  <a:pt x="253" y="54"/>
                </a:lnTo>
                <a:lnTo>
                  <a:pt x="257" y="45"/>
                </a:lnTo>
                <a:lnTo>
                  <a:pt x="262" y="36"/>
                </a:lnTo>
                <a:lnTo>
                  <a:pt x="266" y="29"/>
                </a:lnTo>
                <a:lnTo>
                  <a:pt x="270" y="22"/>
                </a:lnTo>
                <a:lnTo>
                  <a:pt x="275" y="13"/>
                </a:lnTo>
                <a:lnTo>
                  <a:pt x="282" y="3"/>
                </a:lnTo>
                <a:lnTo>
                  <a:pt x="284" y="2"/>
                </a:lnTo>
                <a:lnTo>
                  <a:pt x="287" y="2"/>
                </a:lnTo>
                <a:lnTo>
                  <a:pt x="289" y="2"/>
                </a:lnTo>
                <a:lnTo>
                  <a:pt x="293" y="0"/>
                </a:lnTo>
                <a:lnTo>
                  <a:pt x="296" y="0"/>
                </a:lnTo>
                <a:lnTo>
                  <a:pt x="299" y="0"/>
                </a:lnTo>
                <a:lnTo>
                  <a:pt x="302" y="0"/>
                </a:lnTo>
                <a:lnTo>
                  <a:pt x="305" y="0"/>
                </a:lnTo>
                <a:lnTo>
                  <a:pt x="305" y="3"/>
                </a:lnTo>
                <a:lnTo>
                  <a:pt x="306" y="7"/>
                </a:lnTo>
                <a:lnTo>
                  <a:pt x="306" y="10"/>
                </a:lnTo>
                <a:lnTo>
                  <a:pt x="307" y="14"/>
                </a:lnTo>
                <a:lnTo>
                  <a:pt x="307" y="18"/>
                </a:lnTo>
                <a:lnTo>
                  <a:pt x="309" y="21"/>
                </a:lnTo>
                <a:lnTo>
                  <a:pt x="310" y="25"/>
                </a:lnTo>
                <a:lnTo>
                  <a:pt x="310" y="29"/>
                </a:lnTo>
                <a:lnTo>
                  <a:pt x="318" y="31"/>
                </a:lnTo>
                <a:lnTo>
                  <a:pt x="328" y="32"/>
                </a:lnTo>
                <a:lnTo>
                  <a:pt x="336" y="32"/>
                </a:lnTo>
                <a:lnTo>
                  <a:pt x="345" y="33"/>
                </a:lnTo>
                <a:lnTo>
                  <a:pt x="353" y="36"/>
                </a:lnTo>
                <a:lnTo>
                  <a:pt x="361" y="38"/>
                </a:lnTo>
                <a:lnTo>
                  <a:pt x="371" y="39"/>
                </a:lnTo>
                <a:lnTo>
                  <a:pt x="379" y="40"/>
                </a:lnTo>
                <a:lnTo>
                  <a:pt x="378" y="51"/>
                </a:lnTo>
                <a:lnTo>
                  <a:pt x="375" y="63"/>
                </a:lnTo>
                <a:lnTo>
                  <a:pt x="374" y="74"/>
                </a:lnTo>
                <a:lnTo>
                  <a:pt x="372" y="86"/>
                </a:lnTo>
                <a:lnTo>
                  <a:pt x="371" y="97"/>
                </a:lnTo>
                <a:lnTo>
                  <a:pt x="370" y="108"/>
                </a:lnTo>
                <a:lnTo>
                  <a:pt x="368" y="121"/>
                </a:lnTo>
                <a:lnTo>
                  <a:pt x="368" y="132"/>
                </a:lnTo>
                <a:lnTo>
                  <a:pt x="352" y="139"/>
                </a:lnTo>
                <a:lnTo>
                  <a:pt x="336" y="144"/>
                </a:lnTo>
                <a:lnTo>
                  <a:pt x="321" y="150"/>
                </a:lnTo>
                <a:lnTo>
                  <a:pt x="309" y="157"/>
                </a:lnTo>
                <a:lnTo>
                  <a:pt x="296" y="164"/>
                </a:lnTo>
                <a:lnTo>
                  <a:pt x="285" y="172"/>
                </a:lnTo>
                <a:lnTo>
                  <a:pt x="275" y="182"/>
                </a:lnTo>
                <a:lnTo>
                  <a:pt x="267" y="195"/>
                </a:lnTo>
                <a:lnTo>
                  <a:pt x="253" y="195"/>
                </a:lnTo>
                <a:lnTo>
                  <a:pt x="238" y="197"/>
                </a:lnTo>
                <a:lnTo>
                  <a:pt x="224" y="198"/>
                </a:lnTo>
                <a:lnTo>
                  <a:pt x="210" y="200"/>
                </a:lnTo>
                <a:lnTo>
                  <a:pt x="196" y="201"/>
                </a:lnTo>
                <a:lnTo>
                  <a:pt x="183" y="202"/>
                </a:lnTo>
                <a:lnTo>
                  <a:pt x="170" y="205"/>
                </a:lnTo>
                <a:lnTo>
                  <a:pt x="156" y="207"/>
                </a:lnTo>
                <a:lnTo>
                  <a:pt x="156" y="205"/>
                </a:lnTo>
                <a:lnTo>
                  <a:pt x="156" y="202"/>
                </a:lnTo>
                <a:lnTo>
                  <a:pt x="156" y="201"/>
                </a:lnTo>
                <a:lnTo>
                  <a:pt x="156" y="200"/>
                </a:lnTo>
                <a:lnTo>
                  <a:pt x="156" y="198"/>
                </a:lnTo>
                <a:lnTo>
                  <a:pt x="156" y="197"/>
                </a:lnTo>
                <a:lnTo>
                  <a:pt x="156" y="195"/>
                </a:lnTo>
                <a:lnTo>
                  <a:pt x="152" y="195"/>
                </a:lnTo>
                <a:lnTo>
                  <a:pt x="149" y="195"/>
                </a:lnTo>
                <a:lnTo>
                  <a:pt x="147" y="195"/>
                </a:lnTo>
                <a:lnTo>
                  <a:pt x="144" y="195"/>
                </a:lnTo>
                <a:lnTo>
                  <a:pt x="141" y="195"/>
                </a:lnTo>
                <a:lnTo>
                  <a:pt x="138" y="195"/>
                </a:lnTo>
                <a:lnTo>
                  <a:pt x="136" y="195"/>
                </a:lnTo>
                <a:lnTo>
                  <a:pt x="133" y="195"/>
                </a:lnTo>
                <a:lnTo>
                  <a:pt x="133" y="197"/>
                </a:lnTo>
                <a:lnTo>
                  <a:pt x="133" y="198"/>
                </a:lnTo>
                <a:lnTo>
                  <a:pt x="133" y="200"/>
                </a:lnTo>
                <a:lnTo>
                  <a:pt x="133" y="201"/>
                </a:lnTo>
                <a:lnTo>
                  <a:pt x="133" y="202"/>
                </a:lnTo>
                <a:lnTo>
                  <a:pt x="133" y="205"/>
                </a:lnTo>
                <a:lnTo>
                  <a:pt x="133" y="207"/>
                </a:lnTo>
                <a:lnTo>
                  <a:pt x="120" y="207"/>
                </a:lnTo>
                <a:lnTo>
                  <a:pt x="108" y="207"/>
                </a:lnTo>
                <a:lnTo>
                  <a:pt x="95" y="207"/>
                </a:lnTo>
                <a:lnTo>
                  <a:pt x="84" y="207"/>
                </a:lnTo>
                <a:lnTo>
                  <a:pt x="72" y="207"/>
                </a:lnTo>
                <a:lnTo>
                  <a:pt x="59" y="207"/>
                </a:lnTo>
                <a:lnTo>
                  <a:pt x="47" y="207"/>
                </a:lnTo>
                <a:lnTo>
                  <a:pt x="36" y="207"/>
                </a:lnTo>
              </a:path>
            </a:pathLst>
          </a:custGeom>
          <a:solidFill>
            <a:srgbClr val="354CB4"/>
          </a:solidFill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sz="900"/>
          </a:p>
        </p:txBody>
      </p:sp>
      <p:sp>
        <p:nvSpPr>
          <p:cNvPr id="94" name="Freeform 233"/>
          <p:cNvSpPr>
            <a:spLocks/>
          </p:cNvSpPr>
          <p:nvPr/>
        </p:nvSpPr>
        <p:spPr bwMode="auto">
          <a:xfrm rot="117773">
            <a:off x="12601132" y="3921043"/>
            <a:ext cx="203466" cy="368939"/>
          </a:xfrm>
          <a:custGeom>
            <a:avLst/>
            <a:gdLst>
              <a:gd name="T0" fmla="*/ 15 w 245"/>
              <a:gd name="T1" fmla="*/ 78 h 326"/>
              <a:gd name="T2" fmla="*/ 13 w 245"/>
              <a:gd name="T3" fmla="*/ 77 h 326"/>
              <a:gd name="T4" fmla="*/ 12 w 245"/>
              <a:gd name="T5" fmla="*/ 76 h 326"/>
              <a:gd name="T6" fmla="*/ 10 w 245"/>
              <a:gd name="T7" fmla="*/ 76 h 326"/>
              <a:gd name="T8" fmla="*/ 8 w 245"/>
              <a:gd name="T9" fmla="*/ 76 h 326"/>
              <a:gd name="T10" fmla="*/ 8 w 245"/>
              <a:gd name="T11" fmla="*/ 75 h 326"/>
              <a:gd name="T12" fmla="*/ 6 w 245"/>
              <a:gd name="T13" fmla="*/ 75 h 326"/>
              <a:gd name="T14" fmla="*/ 5 w 245"/>
              <a:gd name="T15" fmla="*/ 74 h 326"/>
              <a:gd name="T16" fmla="*/ 3 w 245"/>
              <a:gd name="T17" fmla="*/ 74 h 326"/>
              <a:gd name="T18" fmla="*/ 2 w 245"/>
              <a:gd name="T19" fmla="*/ 73 h 326"/>
              <a:gd name="T20" fmla="*/ 1 w 245"/>
              <a:gd name="T21" fmla="*/ 70 h 326"/>
              <a:gd name="T22" fmla="*/ 1 w 245"/>
              <a:gd name="T23" fmla="*/ 68 h 326"/>
              <a:gd name="T24" fmla="*/ 0 w 245"/>
              <a:gd name="T25" fmla="*/ 64 h 326"/>
              <a:gd name="T26" fmla="*/ 1 w 245"/>
              <a:gd name="T27" fmla="*/ 62 h 326"/>
              <a:gd name="T28" fmla="*/ 1 w 245"/>
              <a:gd name="T29" fmla="*/ 59 h 326"/>
              <a:gd name="T30" fmla="*/ 1 w 245"/>
              <a:gd name="T31" fmla="*/ 58 h 326"/>
              <a:gd name="T32" fmla="*/ 2 w 245"/>
              <a:gd name="T33" fmla="*/ 57 h 326"/>
              <a:gd name="T34" fmla="*/ 3 w 245"/>
              <a:gd name="T35" fmla="*/ 55 h 326"/>
              <a:gd name="T36" fmla="*/ 3 w 245"/>
              <a:gd name="T37" fmla="*/ 54 h 326"/>
              <a:gd name="T38" fmla="*/ 6 w 245"/>
              <a:gd name="T39" fmla="*/ 53 h 326"/>
              <a:gd name="T40" fmla="*/ 8 w 245"/>
              <a:gd name="T41" fmla="*/ 51 h 326"/>
              <a:gd name="T42" fmla="*/ 10 w 245"/>
              <a:gd name="T43" fmla="*/ 50 h 326"/>
              <a:gd name="T44" fmla="*/ 12 w 245"/>
              <a:gd name="T45" fmla="*/ 48 h 326"/>
              <a:gd name="T46" fmla="*/ 13 w 245"/>
              <a:gd name="T47" fmla="*/ 45 h 326"/>
              <a:gd name="T48" fmla="*/ 14 w 245"/>
              <a:gd name="T49" fmla="*/ 41 h 326"/>
              <a:gd name="T50" fmla="*/ 15 w 245"/>
              <a:gd name="T51" fmla="*/ 38 h 326"/>
              <a:gd name="T52" fmla="*/ 16 w 245"/>
              <a:gd name="T53" fmla="*/ 36 h 326"/>
              <a:gd name="T54" fmla="*/ 17 w 245"/>
              <a:gd name="T55" fmla="*/ 31 h 326"/>
              <a:gd name="T56" fmla="*/ 17 w 245"/>
              <a:gd name="T57" fmla="*/ 28 h 326"/>
              <a:gd name="T58" fmla="*/ 17 w 245"/>
              <a:gd name="T59" fmla="*/ 25 h 326"/>
              <a:gd name="T60" fmla="*/ 17 w 245"/>
              <a:gd name="T61" fmla="*/ 21 h 326"/>
              <a:gd name="T62" fmla="*/ 18 w 245"/>
              <a:gd name="T63" fmla="*/ 14 h 326"/>
              <a:gd name="T64" fmla="*/ 18 w 245"/>
              <a:gd name="T65" fmla="*/ 7 h 326"/>
              <a:gd name="T66" fmla="*/ 22 w 245"/>
              <a:gd name="T67" fmla="*/ 4 h 326"/>
              <a:gd name="T68" fmla="*/ 24 w 245"/>
              <a:gd name="T69" fmla="*/ 2 h 326"/>
              <a:gd name="T70" fmla="*/ 26 w 245"/>
              <a:gd name="T71" fmla="*/ 1 h 326"/>
              <a:gd name="T72" fmla="*/ 27 w 245"/>
              <a:gd name="T73" fmla="*/ 1 h 326"/>
              <a:gd name="T74" fmla="*/ 28 w 245"/>
              <a:gd name="T75" fmla="*/ 1 h 326"/>
              <a:gd name="T76" fmla="*/ 29 w 245"/>
              <a:gd name="T77" fmla="*/ 0 h 326"/>
              <a:gd name="T78" fmla="*/ 30 w 245"/>
              <a:gd name="T79" fmla="*/ 0 h 326"/>
              <a:gd name="T80" fmla="*/ 31 w 245"/>
              <a:gd name="T81" fmla="*/ 1 h 326"/>
              <a:gd name="T82" fmla="*/ 33 w 245"/>
              <a:gd name="T83" fmla="*/ 1 h 326"/>
              <a:gd name="T84" fmla="*/ 34 w 245"/>
              <a:gd name="T85" fmla="*/ 2 h 326"/>
              <a:gd name="T86" fmla="*/ 37 w 245"/>
              <a:gd name="T87" fmla="*/ 5 h 326"/>
              <a:gd name="T88" fmla="*/ 41 w 245"/>
              <a:gd name="T89" fmla="*/ 10 h 326"/>
              <a:gd name="T90" fmla="*/ 40 w 245"/>
              <a:gd name="T91" fmla="*/ 20 h 326"/>
              <a:gd name="T92" fmla="*/ 38 w 245"/>
              <a:gd name="T93" fmla="*/ 30 h 326"/>
              <a:gd name="T94" fmla="*/ 37 w 245"/>
              <a:gd name="T95" fmla="*/ 35 h 326"/>
              <a:gd name="T96" fmla="*/ 36 w 245"/>
              <a:gd name="T97" fmla="*/ 39 h 326"/>
              <a:gd name="T98" fmla="*/ 35 w 245"/>
              <a:gd name="T99" fmla="*/ 43 h 326"/>
              <a:gd name="T100" fmla="*/ 33 w 245"/>
              <a:gd name="T101" fmla="*/ 48 h 326"/>
              <a:gd name="T102" fmla="*/ 31 w 245"/>
              <a:gd name="T103" fmla="*/ 51 h 326"/>
              <a:gd name="T104" fmla="*/ 30 w 245"/>
              <a:gd name="T105" fmla="*/ 55 h 326"/>
              <a:gd name="T106" fmla="*/ 28 w 245"/>
              <a:gd name="T107" fmla="*/ 59 h 326"/>
              <a:gd name="T108" fmla="*/ 26 w 245"/>
              <a:gd name="T109" fmla="*/ 63 h 326"/>
              <a:gd name="T110" fmla="*/ 24 w 245"/>
              <a:gd name="T111" fmla="*/ 66 h 326"/>
              <a:gd name="T112" fmla="*/ 21 w 245"/>
              <a:gd name="T113" fmla="*/ 70 h 326"/>
              <a:gd name="T114" fmla="*/ 18 w 245"/>
              <a:gd name="T115" fmla="*/ 74 h 326"/>
              <a:gd name="T116" fmla="*/ 15 w 245"/>
              <a:gd name="T117" fmla="*/ 78 h 3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5"/>
              <a:gd name="T178" fmla="*/ 0 h 326"/>
              <a:gd name="T179" fmla="*/ 245 w 245"/>
              <a:gd name="T180" fmla="*/ 326 h 32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5" h="326">
                <a:moveTo>
                  <a:pt x="88" y="325"/>
                </a:moveTo>
                <a:lnTo>
                  <a:pt x="77" y="321"/>
                </a:lnTo>
                <a:lnTo>
                  <a:pt x="67" y="318"/>
                </a:lnTo>
                <a:lnTo>
                  <a:pt x="59" y="315"/>
                </a:lnTo>
                <a:lnTo>
                  <a:pt x="52" y="314"/>
                </a:lnTo>
                <a:lnTo>
                  <a:pt x="45" y="313"/>
                </a:lnTo>
                <a:lnTo>
                  <a:pt x="38" y="313"/>
                </a:lnTo>
                <a:lnTo>
                  <a:pt x="28" y="311"/>
                </a:lnTo>
                <a:lnTo>
                  <a:pt x="17" y="311"/>
                </a:lnTo>
                <a:lnTo>
                  <a:pt x="12" y="302"/>
                </a:lnTo>
                <a:lnTo>
                  <a:pt x="6" y="292"/>
                </a:lnTo>
                <a:lnTo>
                  <a:pt x="3" y="281"/>
                </a:lnTo>
                <a:lnTo>
                  <a:pt x="0" y="270"/>
                </a:lnTo>
                <a:lnTo>
                  <a:pt x="2" y="259"/>
                </a:lnTo>
                <a:lnTo>
                  <a:pt x="5" y="248"/>
                </a:lnTo>
                <a:lnTo>
                  <a:pt x="7" y="242"/>
                </a:lnTo>
                <a:lnTo>
                  <a:pt x="10" y="237"/>
                </a:lnTo>
                <a:lnTo>
                  <a:pt x="14" y="231"/>
                </a:lnTo>
                <a:lnTo>
                  <a:pt x="20" y="225"/>
                </a:lnTo>
                <a:lnTo>
                  <a:pt x="35" y="221"/>
                </a:lnTo>
                <a:lnTo>
                  <a:pt x="49" y="214"/>
                </a:lnTo>
                <a:lnTo>
                  <a:pt x="60" y="206"/>
                </a:lnTo>
                <a:lnTo>
                  <a:pt x="70" y="198"/>
                </a:lnTo>
                <a:lnTo>
                  <a:pt x="78" y="187"/>
                </a:lnTo>
                <a:lnTo>
                  <a:pt x="85" y="174"/>
                </a:lnTo>
                <a:lnTo>
                  <a:pt x="90" y="162"/>
                </a:lnTo>
                <a:lnTo>
                  <a:pt x="95" y="148"/>
                </a:lnTo>
                <a:lnTo>
                  <a:pt x="97" y="133"/>
                </a:lnTo>
                <a:lnTo>
                  <a:pt x="100" y="117"/>
                </a:lnTo>
                <a:lnTo>
                  <a:pt x="102" y="104"/>
                </a:lnTo>
                <a:lnTo>
                  <a:pt x="103" y="88"/>
                </a:lnTo>
                <a:lnTo>
                  <a:pt x="104" y="58"/>
                </a:lnTo>
                <a:lnTo>
                  <a:pt x="106" y="30"/>
                </a:lnTo>
                <a:lnTo>
                  <a:pt x="128" y="19"/>
                </a:lnTo>
                <a:lnTo>
                  <a:pt x="146" y="9"/>
                </a:lnTo>
                <a:lnTo>
                  <a:pt x="154" y="5"/>
                </a:lnTo>
                <a:lnTo>
                  <a:pt x="161" y="2"/>
                </a:lnTo>
                <a:lnTo>
                  <a:pt x="168" y="1"/>
                </a:lnTo>
                <a:lnTo>
                  <a:pt x="174" y="0"/>
                </a:lnTo>
                <a:lnTo>
                  <a:pt x="181" y="0"/>
                </a:lnTo>
                <a:lnTo>
                  <a:pt x="187" y="1"/>
                </a:lnTo>
                <a:lnTo>
                  <a:pt x="194" y="4"/>
                </a:lnTo>
                <a:lnTo>
                  <a:pt x="203" y="8"/>
                </a:lnTo>
                <a:lnTo>
                  <a:pt x="221" y="20"/>
                </a:lnTo>
                <a:lnTo>
                  <a:pt x="244" y="40"/>
                </a:lnTo>
                <a:lnTo>
                  <a:pt x="236" y="86"/>
                </a:lnTo>
                <a:lnTo>
                  <a:pt x="226" y="127"/>
                </a:lnTo>
                <a:lnTo>
                  <a:pt x="219" y="145"/>
                </a:lnTo>
                <a:lnTo>
                  <a:pt x="212" y="163"/>
                </a:lnTo>
                <a:lnTo>
                  <a:pt x="205" y="181"/>
                </a:lnTo>
                <a:lnTo>
                  <a:pt x="197" y="198"/>
                </a:lnTo>
                <a:lnTo>
                  <a:pt x="187" y="214"/>
                </a:lnTo>
                <a:lnTo>
                  <a:pt x="178" y="230"/>
                </a:lnTo>
                <a:lnTo>
                  <a:pt x="167" y="245"/>
                </a:lnTo>
                <a:lnTo>
                  <a:pt x="154" y="261"/>
                </a:lnTo>
                <a:lnTo>
                  <a:pt x="139" y="277"/>
                </a:lnTo>
                <a:lnTo>
                  <a:pt x="124" y="292"/>
                </a:lnTo>
                <a:lnTo>
                  <a:pt x="107" y="309"/>
                </a:lnTo>
                <a:lnTo>
                  <a:pt x="88" y="325"/>
                </a:lnTo>
              </a:path>
            </a:pathLst>
          </a:custGeom>
          <a:solidFill>
            <a:srgbClr val="354CB4"/>
          </a:solidFill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 sz="900"/>
          </a:p>
        </p:txBody>
      </p:sp>
      <p:sp>
        <p:nvSpPr>
          <p:cNvPr id="129" name="Retângulo 128"/>
          <p:cNvSpPr/>
          <p:nvPr/>
        </p:nvSpPr>
        <p:spPr>
          <a:xfrm>
            <a:off x="8867713" y="2643124"/>
            <a:ext cx="1304556" cy="37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1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15%</a:t>
            </a:r>
          </a:p>
        </p:txBody>
      </p:sp>
      <p:sp>
        <p:nvSpPr>
          <p:cNvPr id="130" name="Retângulo 129"/>
          <p:cNvSpPr/>
          <p:nvPr/>
        </p:nvSpPr>
        <p:spPr>
          <a:xfrm>
            <a:off x="13468798" y="2919391"/>
            <a:ext cx="985911" cy="31284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r">
              <a:lnSpc>
                <a:spcPts val="1801"/>
              </a:lnSpc>
            </a:pPr>
            <a:r>
              <a:rPr lang="pt-BR" sz="1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NORDESTE</a:t>
            </a:r>
          </a:p>
        </p:txBody>
      </p:sp>
      <p:sp>
        <p:nvSpPr>
          <p:cNvPr id="131" name="Retângulo 130"/>
          <p:cNvSpPr/>
          <p:nvPr/>
        </p:nvSpPr>
        <p:spPr>
          <a:xfrm>
            <a:off x="13495977" y="2671400"/>
            <a:ext cx="985911" cy="3738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ts val="1801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26%</a:t>
            </a:r>
          </a:p>
        </p:txBody>
      </p:sp>
      <p:sp>
        <p:nvSpPr>
          <p:cNvPr id="137" name="Retângulo 136"/>
          <p:cNvSpPr/>
          <p:nvPr/>
        </p:nvSpPr>
        <p:spPr>
          <a:xfrm>
            <a:off x="10089441" y="4673839"/>
            <a:ext cx="461985" cy="31284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r">
              <a:lnSpc>
                <a:spcPts val="1801"/>
              </a:lnSpc>
            </a:pPr>
            <a:r>
              <a:rPr lang="pt-BR" sz="1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SUL</a:t>
            </a:r>
          </a:p>
        </p:txBody>
      </p:sp>
      <p:sp>
        <p:nvSpPr>
          <p:cNvPr id="138" name="Retângulo 137"/>
          <p:cNvSpPr/>
          <p:nvPr/>
        </p:nvSpPr>
        <p:spPr>
          <a:xfrm>
            <a:off x="13354705" y="4045585"/>
            <a:ext cx="846449" cy="312843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r">
              <a:lnSpc>
                <a:spcPts val="1801"/>
              </a:lnSpc>
            </a:pPr>
            <a:r>
              <a:rPr lang="pt-BR" sz="1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SUDESTE</a:t>
            </a:r>
          </a:p>
        </p:txBody>
      </p:sp>
      <p:sp>
        <p:nvSpPr>
          <p:cNvPr id="139" name="Retângulo 138"/>
          <p:cNvSpPr/>
          <p:nvPr/>
        </p:nvSpPr>
        <p:spPr>
          <a:xfrm>
            <a:off x="13272099" y="3847161"/>
            <a:ext cx="1292452" cy="427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1"/>
              </a:lnSpc>
            </a:pPr>
            <a:r>
              <a:rPr lang="pt-BR" sz="4400" b="1" dirty="0">
                <a:solidFill>
                  <a:srgbClr val="354CB4"/>
                </a:solidFill>
                <a:latin typeface="Calibri"/>
              </a:rPr>
              <a:t>44%</a:t>
            </a:r>
          </a:p>
        </p:txBody>
      </p:sp>
      <p:sp>
        <p:nvSpPr>
          <p:cNvPr id="140" name="Retângulo 139"/>
          <p:cNvSpPr/>
          <p:nvPr/>
        </p:nvSpPr>
        <p:spPr>
          <a:xfrm>
            <a:off x="9968005" y="4443469"/>
            <a:ext cx="1002255" cy="37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1"/>
              </a:lnSpc>
            </a:pPr>
            <a:r>
              <a:rPr lang="pt-B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15%</a:t>
            </a:r>
          </a:p>
        </p:txBody>
      </p:sp>
      <p:sp>
        <p:nvSpPr>
          <p:cNvPr id="93" name="Retângulo 92"/>
          <p:cNvSpPr/>
          <p:nvPr/>
        </p:nvSpPr>
        <p:spPr>
          <a:xfrm>
            <a:off x="8763897" y="2838973"/>
            <a:ext cx="1303177" cy="54367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r">
              <a:lnSpc>
                <a:spcPts val="1801"/>
              </a:lnSpc>
            </a:pPr>
            <a:r>
              <a:rPr lang="pt-BR" sz="1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NORTE/  </a:t>
            </a:r>
            <a:br>
              <a:rPr lang="pt-BR" sz="1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</a:br>
            <a:r>
              <a:rPr lang="pt-BR" sz="14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CENTRO OESTE</a:t>
            </a:r>
          </a:p>
        </p:txBody>
      </p:sp>
      <p:grpSp>
        <p:nvGrpSpPr>
          <p:cNvPr id="148" name="Grupo 147"/>
          <p:cNvGrpSpPr/>
          <p:nvPr/>
        </p:nvGrpSpPr>
        <p:grpSpPr>
          <a:xfrm>
            <a:off x="8686929" y="6675946"/>
            <a:ext cx="1495963" cy="675963"/>
            <a:chOff x="5913223" y="2442433"/>
            <a:chExt cx="1031005" cy="465868"/>
          </a:xfrm>
        </p:grpSpPr>
        <p:pic>
          <p:nvPicPr>
            <p:cNvPr id="149" name="Imagem 148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4" t="38851" r="40691" b="42299"/>
            <a:stretch/>
          </p:blipFill>
          <p:spPr>
            <a:xfrm>
              <a:off x="6533351" y="2442433"/>
              <a:ext cx="198846" cy="465868"/>
            </a:xfrm>
            <a:prstGeom prst="rect">
              <a:avLst/>
            </a:prstGeom>
          </p:spPr>
        </p:pic>
        <p:pic>
          <p:nvPicPr>
            <p:cNvPr id="150" name="Imagem 149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4" t="38851" r="40691" b="42299"/>
            <a:stretch/>
          </p:blipFill>
          <p:spPr>
            <a:xfrm>
              <a:off x="6745382" y="2442433"/>
              <a:ext cx="198846" cy="465868"/>
            </a:xfrm>
            <a:prstGeom prst="rect">
              <a:avLst/>
            </a:prstGeom>
          </p:spPr>
        </p:pic>
        <p:pic>
          <p:nvPicPr>
            <p:cNvPr id="151" name="Imagem 150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4" t="38851" r="40691" b="42299"/>
            <a:stretch/>
          </p:blipFill>
          <p:spPr>
            <a:xfrm>
              <a:off x="6321321" y="2442433"/>
              <a:ext cx="198846" cy="465868"/>
            </a:xfrm>
            <a:prstGeom prst="rect">
              <a:avLst/>
            </a:prstGeom>
          </p:spPr>
        </p:pic>
        <p:pic>
          <p:nvPicPr>
            <p:cNvPr id="152" name="Imagem 151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4" t="38851" r="40691" b="42299"/>
            <a:stretch/>
          </p:blipFill>
          <p:spPr>
            <a:xfrm>
              <a:off x="6125253" y="2442433"/>
              <a:ext cx="198846" cy="465868"/>
            </a:xfrm>
            <a:prstGeom prst="rect">
              <a:avLst/>
            </a:prstGeom>
          </p:spPr>
        </p:pic>
        <p:pic>
          <p:nvPicPr>
            <p:cNvPr id="153" name="Imagem 152"/>
            <p:cNvPicPr>
              <a:picLocks noChangeAspect="1"/>
            </p:cNvPicPr>
            <p:nvPr/>
          </p:nvPicPr>
          <p:blipFill rotWithShape="1"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74" t="38851" r="40691" b="42299"/>
            <a:stretch/>
          </p:blipFill>
          <p:spPr>
            <a:xfrm>
              <a:off x="5913223" y="2442433"/>
              <a:ext cx="198846" cy="465868"/>
            </a:xfrm>
            <a:prstGeom prst="rect">
              <a:avLst/>
            </a:prstGeom>
          </p:spPr>
        </p:pic>
      </p:grpSp>
      <p:sp>
        <p:nvSpPr>
          <p:cNvPr id="154" name="Retângulo 153"/>
          <p:cNvSpPr/>
          <p:nvPr/>
        </p:nvSpPr>
        <p:spPr>
          <a:xfrm>
            <a:off x="10404616" y="6366528"/>
            <a:ext cx="10711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pt-BR" sz="4800" b="1" dirty="0">
                <a:solidFill>
                  <a:srgbClr val="9D5EAF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34</a:t>
            </a:r>
            <a:r>
              <a:rPr lang="pt-BR" sz="2800" b="1" dirty="0">
                <a:solidFill>
                  <a:srgbClr val="9D5EAF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%</a:t>
            </a:r>
            <a:endParaRPr lang="pt-BR" sz="4800" b="1" dirty="0">
              <a:solidFill>
                <a:srgbClr val="9D5EAF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55" name="Retângulo 154"/>
          <p:cNvSpPr/>
          <p:nvPr/>
        </p:nvSpPr>
        <p:spPr>
          <a:xfrm>
            <a:off x="11807152" y="6366528"/>
            <a:ext cx="10711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pt-BR" sz="4800" b="1" dirty="0">
                <a:solidFill>
                  <a:srgbClr val="9D5EAF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34</a:t>
            </a:r>
            <a:r>
              <a:rPr lang="pt-BR" sz="2800" b="1" dirty="0">
                <a:solidFill>
                  <a:srgbClr val="9D5EA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b="1" dirty="0">
              <a:solidFill>
                <a:srgbClr val="9D5EAF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156" name="Retângulo 155"/>
          <p:cNvSpPr/>
          <p:nvPr/>
        </p:nvSpPr>
        <p:spPr>
          <a:xfrm>
            <a:off x="13291169" y="6366528"/>
            <a:ext cx="10711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pt-BR" sz="4800" b="1" dirty="0">
                <a:solidFill>
                  <a:srgbClr val="595959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32</a:t>
            </a:r>
            <a:r>
              <a:rPr lang="pt-BR" sz="28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pt-BR" sz="48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tângulo 156"/>
          <p:cNvSpPr/>
          <p:nvPr/>
        </p:nvSpPr>
        <p:spPr>
          <a:xfrm>
            <a:off x="10523781" y="7593555"/>
            <a:ext cx="825867" cy="56400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r">
              <a:lnSpc>
                <a:spcPts val="1801"/>
              </a:lnSpc>
            </a:pPr>
            <a: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Até </a:t>
            </a:r>
            <a:b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mil</a:t>
            </a:r>
          </a:p>
        </p:txBody>
      </p:sp>
      <p:sp>
        <p:nvSpPr>
          <p:cNvPr id="158" name="Retângulo 157"/>
          <p:cNvSpPr/>
          <p:nvPr/>
        </p:nvSpPr>
        <p:spPr>
          <a:xfrm>
            <a:off x="11663974" y="7513799"/>
            <a:ext cx="1467068" cy="56400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>
              <a:lnSpc>
                <a:spcPts val="1801"/>
              </a:lnSpc>
            </a:pPr>
            <a: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Mais de </a:t>
            </a:r>
            <a:b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 a 500 mil</a:t>
            </a:r>
          </a:p>
        </p:txBody>
      </p:sp>
      <p:sp>
        <p:nvSpPr>
          <p:cNvPr id="160" name="Retângulo 159"/>
          <p:cNvSpPr/>
          <p:nvPr/>
        </p:nvSpPr>
        <p:spPr>
          <a:xfrm>
            <a:off x="13370758" y="7532848"/>
            <a:ext cx="1083951" cy="56400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>
            <a:spAutoFit/>
          </a:bodyPr>
          <a:lstStyle/>
          <a:p>
            <a:pPr algn="ctr">
              <a:lnSpc>
                <a:spcPts val="1801"/>
              </a:lnSpc>
            </a:pPr>
            <a: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Mais de </a:t>
            </a:r>
            <a:b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000" dirty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500 mil</a:t>
            </a:r>
          </a:p>
        </p:txBody>
      </p:sp>
      <p:sp>
        <p:nvSpPr>
          <p:cNvPr id="88" name="Título 2"/>
          <p:cNvSpPr txBox="1">
            <a:spLocks/>
          </p:cNvSpPr>
          <p:nvPr/>
        </p:nvSpPr>
        <p:spPr>
          <a:xfrm>
            <a:off x="438657" y="171428"/>
            <a:ext cx="15378690" cy="12226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4402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BR" sz="4400" b="1" dirty="0">
                <a:solidFill>
                  <a:srgbClr val="7F7F7F"/>
                </a:solidFill>
                <a:latin typeface="Calibri" panose="020F0502020204030204" pitchFamily="34" charset="0"/>
                <a:ea typeface="ＭＳ Ｐゴシック" charset="-128"/>
                <a:cs typeface="+mn-cs"/>
              </a:rPr>
              <a:t>Perfil da Amostra</a:t>
            </a:r>
          </a:p>
        </p:txBody>
      </p:sp>
      <p:sp>
        <p:nvSpPr>
          <p:cNvPr id="171" name="CaixaDeTexto 170"/>
          <p:cNvSpPr txBox="1"/>
          <p:nvPr/>
        </p:nvSpPr>
        <p:spPr>
          <a:xfrm>
            <a:off x="496412" y="8520937"/>
            <a:ext cx="28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Amostra (2002)</a:t>
            </a: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7F28D7D3-783B-4477-A387-EFE5B4E896EE}"/>
              </a:ext>
            </a:extLst>
          </p:cNvPr>
          <p:cNvSpPr txBox="1"/>
          <p:nvPr/>
        </p:nvSpPr>
        <p:spPr>
          <a:xfrm>
            <a:off x="15382688" y="1619873"/>
            <a:ext cx="87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(%)</a:t>
            </a:r>
          </a:p>
        </p:txBody>
      </p:sp>
      <p:graphicFrame>
        <p:nvGraphicFramePr>
          <p:cNvPr id="174" name="Tabela 173">
            <a:extLst>
              <a:ext uri="{FF2B5EF4-FFF2-40B4-BE49-F238E27FC236}">
                <a16:creationId xmlns:a16="http://schemas.microsoft.com/office/drawing/2014/main" id="{CC711219-A0AF-427C-BFAE-CAE2B6085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17000"/>
              </p:ext>
            </p:extLst>
          </p:nvPr>
        </p:nvGraphicFramePr>
        <p:xfrm>
          <a:off x="3970282" y="6293281"/>
          <a:ext cx="1449800" cy="1974003"/>
        </p:xfrm>
        <a:graphic>
          <a:graphicData uri="http://schemas.openxmlformats.org/drawingml/2006/table">
            <a:tbl>
              <a:tblPr firstCol="1" bandRow="1" bandCol="1">
                <a:tableStyleId>{5940675A-B579-460E-94D1-54222C63F5DA}</a:tableStyleId>
              </a:tblPr>
              <a:tblGrid>
                <a:gridCol w="1449800">
                  <a:extLst>
                    <a:ext uri="{9D8B030D-6E8A-4147-A177-3AD203B41FA5}">
                      <a16:colId xmlns:a16="http://schemas.microsoft.com/office/drawing/2014/main" val="1926537393"/>
                    </a:ext>
                  </a:extLst>
                </a:gridCol>
              </a:tblGrid>
              <a:tr h="6580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CAPITAL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1286" marR="6128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7434201"/>
                  </a:ext>
                </a:extLst>
              </a:tr>
              <a:tr h="6580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PERIFERIA</a:t>
                      </a:r>
                      <a:endParaRPr lang="pt-BR" sz="2000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1286" marR="6128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5408875"/>
                  </a:ext>
                </a:extLst>
              </a:tr>
              <a:tr h="658001">
                <a:tc>
                  <a:txBody>
                    <a:bodyPr/>
                    <a:lstStyle/>
                    <a:p>
                      <a:pPr marL="0" marR="0" lvl="0" indent="0" algn="l" defTabSz="4107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INTERIOR</a:t>
                      </a:r>
                    </a:p>
                  </a:txBody>
                  <a:tcPr marL="61286" marR="6128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2807457"/>
                  </a:ext>
                </a:extLst>
              </a:tr>
            </a:tbl>
          </a:graphicData>
        </a:graphic>
      </p:graphicFrame>
      <p:grpSp>
        <p:nvGrpSpPr>
          <p:cNvPr id="3" name="Agrupar 2">
            <a:extLst>
              <a:ext uri="{FF2B5EF4-FFF2-40B4-BE49-F238E27FC236}">
                <a16:creationId xmlns:a16="http://schemas.microsoft.com/office/drawing/2014/main" id="{00E9CF8E-55AA-43E3-B363-0EE3AA56049E}"/>
              </a:ext>
            </a:extLst>
          </p:cNvPr>
          <p:cNvGrpSpPr/>
          <p:nvPr/>
        </p:nvGrpSpPr>
        <p:grpSpPr>
          <a:xfrm>
            <a:off x="2181902" y="6168287"/>
            <a:ext cx="1637020" cy="2111419"/>
            <a:chOff x="3010213" y="6168287"/>
            <a:chExt cx="1637020" cy="2111419"/>
          </a:xfrm>
        </p:grpSpPr>
        <p:sp>
          <p:nvSpPr>
            <p:cNvPr id="178" name="Retângulo 177">
              <a:extLst>
                <a:ext uri="{FF2B5EF4-FFF2-40B4-BE49-F238E27FC236}">
                  <a16:creationId xmlns:a16="http://schemas.microsoft.com/office/drawing/2014/main" id="{666FCB24-B07F-40CE-ADA3-F89612DAC8D2}"/>
                </a:ext>
              </a:extLst>
            </p:cNvPr>
            <p:cNvSpPr/>
            <p:nvPr/>
          </p:nvSpPr>
          <p:spPr>
            <a:xfrm>
              <a:off x="3122170" y="6244487"/>
              <a:ext cx="116730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4400" b="1" dirty="0">
                  <a:solidFill>
                    <a:srgbClr val="5959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  <a:r>
                <a:rPr lang="pt-BR" sz="2800" b="1" dirty="0">
                  <a:solidFill>
                    <a:srgbClr val="5959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pt-BR" sz="4400" b="1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9" name="Retângulo 178">
              <a:extLst>
                <a:ext uri="{FF2B5EF4-FFF2-40B4-BE49-F238E27FC236}">
                  <a16:creationId xmlns:a16="http://schemas.microsoft.com/office/drawing/2014/main" id="{924B36A2-B0EA-4F63-90C7-40C10F63E4A1}"/>
                </a:ext>
              </a:extLst>
            </p:cNvPr>
            <p:cNvSpPr/>
            <p:nvPr/>
          </p:nvSpPr>
          <p:spPr>
            <a:xfrm>
              <a:off x="3010213" y="6848453"/>
              <a:ext cx="127926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pt-BR" sz="4400" b="1" dirty="0">
                  <a:solidFill>
                    <a:srgbClr val="5959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  <a:r>
                <a:rPr lang="pt-BR" sz="2800" b="1" dirty="0">
                  <a:solidFill>
                    <a:srgbClr val="5959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pt-BR" sz="4400" b="1" dirty="0">
                <a:solidFill>
                  <a:srgbClr val="59595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80" name="Retângulo 179">
              <a:extLst>
                <a:ext uri="{FF2B5EF4-FFF2-40B4-BE49-F238E27FC236}">
                  <a16:creationId xmlns:a16="http://schemas.microsoft.com/office/drawing/2014/main" id="{9BCDCAEB-109E-4D60-9DB9-BB28E464187A}"/>
                </a:ext>
              </a:extLst>
            </p:cNvPr>
            <p:cNvSpPr/>
            <p:nvPr/>
          </p:nvSpPr>
          <p:spPr>
            <a:xfrm>
              <a:off x="3218350" y="7448709"/>
              <a:ext cx="1071127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pt-BR" sz="4800" b="1" dirty="0">
                  <a:solidFill>
                    <a:srgbClr val="749CD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r>
                <a:rPr lang="pt-BR" sz="2800" b="1" dirty="0">
                  <a:solidFill>
                    <a:srgbClr val="749CD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pt-BR" sz="4800" b="1" dirty="0">
                <a:solidFill>
                  <a:srgbClr val="749CD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E7F6CD9-18C4-4845-9C66-DBDA2A5120AA}"/>
                </a:ext>
              </a:extLst>
            </p:cNvPr>
            <p:cNvGrpSpPr/>
            <p:nvPr/>
          </p:nvGrpSpPr>
          <p:grpSpPr>
            <a:xfrm>
              <a:off x="4344513" y="6168287"/>
              <a:ext cx="302720" cy="1974003"/>
              <a:chOff x="4344513" y="6168287"/>
              <a:chExt cx="302720" cy="1974003"/>
            </a:xfrm>
          </p:grpSpPr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4A3D90A5-10D6-47C9-B96B-29ACF16D8459}"/>
                  </a:ext>
                </a:extLst>
              </p:cNvPr>
              <p:cNvGrpSpPr/>
              <p:nvPr/>
            </p:nvGrpSpPr>
            <p:grpSpPr>
              <a:xfrm>
                <a:off x="4344513" y="6168287"/>
                <a:ext cx="302720" cy="1974003"/>
                <a:chOff x="4344513" y="6168287"/>
                <a:chExt cx="302720" cy="1974003"/>
              </a:xfrm>
            </p:grpSpPr>
            <p:cxnSp>
              <p:nvCxnSpPr>
                <p:cNvPr id="173" name="Conector reto 172">
                  <a:extLst>
                    <a:ext uri="{FF2B5EF4-FFF2-40B4-BE49-F238E27FC236}">
                      <a16:creationId xmlns:a16="http://schemas.microsoft.com/office/drawing/2014/main" id="{724F0BA1-9EE1-4D66-835F-60164E36DF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5873" y="6168287"/>
                  <a:ext cx="0" cy="1974003"/>
                </a:xfrm>
                <a:prstGeom prst="line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  <a:prstDash val="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Círculo: Vazio 174">
                  <a:extLst>
                    <a:ext uri="{FF2B5EF4-FFF2-40B4-BE49-F238E27FC236}">
                      <a16:creationId xmlns:a16="http://schemas.microsoft.com/office/drawing/2014/main" id="{68EB32B1-1F1D-42FF-867B-B13C7320E969}"/>
                    </a:ext>
                  </a:extLst>
                </p:cNvPr>
                <p:cNvSpPr/>
                <p:nvPr/>
              </p:nvSpPr>
              <p:spPr>
                <a:xfrm>
                  <a:off x="4344513" y="6472053"/>
                  <a:ext cx="302720" cy="272854"/>
                </a:xfrm>
                <a:prstGeom prst="donut">
                  <a:avLst>
                    <a:gd name="adj" fmla="val 21855"/>
                  </a:avLst>
                </a:prstGeom>
                <a:solidFill>
                  <a:srgbClr val="749CDA"/>
                </a:solidFill>
                <a:ln w="12700" cap="flat">
                  <a:solidFill>
                    <a:srgbClr val="789EB8"/>
                  </a:solidFill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35717" tIns="35717" rIns="35717" bIns="35717" numCol="1" spcCol="38100" rtlCol="0" anchor="ctr">
                  <a:noAutofit/>
                </a:bodyPr>
                <a:lstStyle/>
                <a:p>
                  <a:pPr marL="0" marR="0" indent="0" algn="ctr" defTabSz="410764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4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Helvetica Neue Medium"/>
                  </a:endParaRPr>
                </a:p>
              </p:txBody>
            </p:sp>
          </p:grpSp>
          <p:sp>
            <p:nvSpPr>
              <p:cNvPr id="181" name="Círculo: Vazio 180">
                <a:extLst>
                  <a:ext uri="{FF2B5EF4-FFF2-40B4-BE49-F238E27FC236}">
                    <a16:creationId xmlns:a16="http://schemas.microsoft.com/office/drawing/2014/main" id="{A37CBEE8-8A72-47C7-9EAB-48C9F8CE8EA9}"/>
                  </a:ext>
                </a:extLst>
              </p:cNvPr>
              <p:cNvSpPr/>
              <p:nvPr/>
            </p:nvSpPr>
            <p:spPr>
              <a:xfrm>
                <a:off x="4344513" y="7168180"/>
                <a:ext cx="302720" cy="272854"/>
              </a:xfrm>
              <a:prstGeom prst="donut">
                <a:avLst>
                  <a:gd name="adj" fmla="val 21855"/>
                </a:avLst>
              </a:prstGeom>
              <a:solidFill>
                <a:srgbClr val="749CDA"/>
              </a:solidFill>
              <a:ln w="12700" cap="flat">
                <a:solidFill>
                  <a:srgbClr val="789EB8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7" tIns="35717" rIns="35717" bIns="35717" numCol="1" spcCol="38100" rtlCol="0" anchor="ctr">
                <a:noAutofit/>
              </a:bodyPr>
              <a:lstStyle/>
              <a:p>
                <a:pPr marL="0" marR="0" indent="0" algn="ctr" defTabSz="41076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Neue Medium"/>
                </a:endParaRPr>
              </a:p>
            </p:txBody>
          </p:sp>
          <p:sp>
            <p:nvSpPr>
              <p:cNvPr id="182" name="Círculo: Vazio 181">
                <a:extLst>
                  <a:ext uri="{FF2B5EF4-FFF2-40B4-BE49-F238E27FC236}">
                    <a16:creationId xmlns:a16="http://schemas.microsoft.com/office/drawing/2014/main" id="{9E9FD219-2FB1-4A8F-A4A7-A82A5143E284}"/>
                  </a:ext>
                </a:extLst>
              </p:cNvPr>
              <p:cNvSpPr/>
              <p:nvPr/>
            </p:nvSpPr>
            <p:spPr>
              <a:xfrm>
                <a:off x="4344513" y="7774044"/>
                <a:ext cx="302720" cy="272854"/>
              </a:xfrm>
              <a:prstGeom prst="donut">
                <a:avLst>
                  <a:gd name="adj" fmla="val 21855"/>
                </a:avLst>
              </a:prstGeom>
              <a:solidFill>
                <a:srgbClr val="749CDA"/>
              </a:solidFill>
              <a:ln w="12700" cap="flat">
                <a:solidFill>
                  <a:srgbClr val="789EB8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7" tIns="35717" rIns="35717" bIns="35717" numCol="1" spcCol="38100" rtlCol="0" anchor="ctr">
                <a:noAutofit/>
              </a:bodyPr>
              <a:lstStyle/>
              <a:p>
                <a:pPr marL="0" marR="0" indent="0" algn="ctr" defTabSz="410764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t-BR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Helvetica Neue Medium"/>
                </a:endParaRPr>
              </a:p>
            </p:txBody>
          </p:sp>
        </p:grpSp>
      </p:grpSp>
      <p:sp>
        <p:nvSpPr>
          <p:cNvPr id="183" name="Retângulo 182">
            <a:extLst>
              <a:ext uri="{FF2B5EF4-FFF2-40B4-BE49-F238E27FC236}">
                <a16:creationId xmlns:a16="http://schemas.microsoft.com/office/drawing/2014/main" id="{F62A2B15-7AF9-4A70-8471-4DEC694233F5}"/>
              </a:ext>
            </a:extLst>
          </p:cNvPr>
          <p:cNvSpPr/>
          <p:nvPr/>
        </p:nvSpPr>
        <p:spPr>
          <a:xfrm>
            <a:off x="733354" y="5732289"/>
            <a:ext cx="37075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Condição do Município</a:t>
            </a:r>
          </a:p>
        </p:txBody>
      </p:sp>
      <p:cxnSp>
        <p:nvCxnSpPr>
          <p:cNvPr id="184" name="Conector reto 183">
            <a:extLst>
              <a:ext uri="{FF2B5EF4-FFF2-40B4-BE49-F238E27FC236}">
                <a16:creationId xmlns:a16="http://schemas.microsoft.com/office/drawing/2014/main" id="{477A8CBC-DF85-420E-84CC-BA77CD4DA402}"/>
              </a:ext>
            </a:extLst>
          </p:cNvPr>
          <p:cNvCxnSpPr>
            <a:cxnSpLocks/>
          </p:cNvCxnSpPr>
          <p:nvPr/>
        </p:nvCxnSpPr>
        <p:spPr>
          <a:xfrm>
            <a:off x="8742430" y="7342029"/>
            <a:ext cx="58729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Círculo: Vazio 184">
            <a:extLst>
              <a:ext uri="{FF2B5EF4-FFF2-40B4-BE49-F238E27FC236}">
                <a16:creationId xmlns:a16="http://schemas.microsoft.com/office/drawing/2014/main" id="{7B8BA00E-57E4-4639-9BAD-84608BD32D31}"/>
              </a:ext>
            </a:extLst>
          </p:cNvPr>
          <p:cNvSpPr/>
          <p:nvPr/>
        </p:nvSpPr>
        <p:spPr>
          <a:xfrm>
            <a:off x="10763062" y="7199642"/>
            <a:ext cx="302720" cy="272854"/>
          </a:xfrm>
          <a:prstGeom prst="donut">
            <a:avLst>
              <a:gd name="adj" fmla="val 21855"/>
            </a:avLst>
          </a:prstGeom>
          <a:solidFill>
            <a:srgbClr val="9D5EAF"/>
          </a:solidFill>
          <a:ln w="12700" cap="flat">
            <a:solidFill>
              <a:srgbClr val="9D5EA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noAutofit/>
          </a:bodyPr>
          <a:lstStyle/>
          <a:p>
            <a:pPr marL="0" marR="0" indent="0" algn="ctr" defTabSz="41076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86" name="Círculo: Vazio 185">
            <a:extLst>
              <a:ext uri="{FF2B5EF4-FFF2-40B4-BE49-F238E27FC236}">
                <a16:creationId xmlns:a16="http://schemas.microsoft.com/office/drawing/2014/main" id="{FCFE2D59-0E70-4676-90B6-3FD5D8F43316}"/>
              </a:ext>
            </a:extLst>
          </p:cNvPr>
          <p:cNvSpPr/>
          <p:nvPr/>
        </p:nvSpPr>
        <p:spPr>
          <a:xfrm>
            <a:off x="12156332" y="7199642"/>
            <a:ext cx="302720" cy="272854"/>
          </a:xfrm>
          <a:prstGeom prst="donut">
            <a:avLst>
              <a:gd name="adj" fmla="val 21855"/>
            </a:avLst>
          </a:prstGeom>
          <a:solidFill>
            <a:srgbClr val="9D5EAF"/>
          </a:solidFill>
          <a:ln w="12700" cap="flat">
            <a:solidFill>
              <a:srgbClr val="9D5EA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noAutofit/>
          </a:bodyPr>
          <a:lstStyle/>
          <a:p>
            <a:pPr marL="0" marR="0" indent="0" algn="ctr" defTabSz="41076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87" name="Círculo: Vazio 186">
            <a:extLst>
              <a:ext uri="{FF2B5EF4-FFF2-40B4-BE49-F238E27FC236}">
                <a16:creationId xmlns:a16="http://schemas.microsoft.com/office/drawing/2014/main" id="{FE03E079-5756-4FCB-B92B-E5F84ACC1A27}"/>
              </a:ext>
            </a:extLst>
          </p:cNvPr>
          <p:cNvSpPr/>
          <p:nvPr/>
        </p:nvSpPr>
        <p:spPr>
          <a:xfrm>
            <a:off x="13660858" y="7199642"/>
            <a:ext cx="302720" cy="272854"/>
          </a:xfrm>
          <a:prstGeom prst="donut">
            <a:avLst>
              <a:gd name="adj" fmla="val 21855"/>
            </a:avLst>
          </a:prstGeom>
          <a:solidFill>
            <a:srgbClr val="9D5EAF"/>
          </a:solidFill>
          <a:ln w="12700" cap="flat">
            <a:solidFill>
              <a:srgbClr val="9D5EAF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38100" rtlCol="0" anchor="ctr">
            <a:noAutofit/>
          </a:bodyPr>
          <a:lstStyle/>
          <a:p>
            <a:pPr marL="0" marR="0" indent="0" algn="ctr" defTabSz="41076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 Medium"/>
            </a:endParaRPr>
          </a:p>
        </p:txBody>
      </p:sp>
      <p:sp>
        <p:nvSpPr>
          <p:cNvPr id="142" name="Oval 62">
            <a:extLst>
              <a:ext uri="{FF2B5EF4-FFF2-40B4-BE49-F238E27FC236}">
                <a16:creationId xmlns:a16="http://schemas.microsoft.com/office/drawing/2014/main" id="{7B4E3923-96DE-4866-A8CE-653CAE0A27DA}"/>
              </a:ext>
            </a:extLst>
          </p:cNvPr>
          <p:cNvSpPr/>
          <p:nvPr/>
        </p:nvSpPr>
        <p:spPr>
          <a:xfrm>
            <a:off x="10908247" y="2752786"/>
            <a:ext cx="429714" cy="429713"/>
          </a:xfrm>
          <a:prstGeom prst="ellipse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9">
            <a:extLst>
              <a:ext uri="{FF2B5EF4-FFF2-40B4-BE49-F238E27FC236}">
                <a16:creationId xmlns:a16="http://schemas.microsoft.com/office/drawing/2014/main" id="{FBD95792-26D8-4087-886D-EAB68F6ECC76}"/>
              </a:ext>
            </a:extLst>
          </p:cNvPr>
          <p:cNvGrpSpPr/>
          <p:nvPr/>
        </p:nvGrpSpPr>
        <p:grpSpPr>
          <a:xfrm rot="5400000">
            <a:off x="10515471" y="2359406"/>
            <a:ext cx="105639" cy="1221691"/>
            <a:chOff x="1867202" y="3382329"/>
            <a:chExt cx="140852" cy="1628923"/>
          </a:xfrm>
        </p:grpSpPr>
        <p:sp>
          <p:nvSpPr>
            <p:cNvPr id="144" name="Oval 63">
              <a:extLst>
                <a:ext uri="{FF2B5EF4-FFF2-40B4-BE49-F238E27FC236}">
                  <a16:creationId xmlns:a16="http://schemas.microsoft.com/office/drawing/2014/main" id="{64CAEB66-6795-4DD7-AC73-69AE7875349E}"/>
                </a:ext>
              </a:extLst>
            </p:cNvPr>
            <p:cNvSpPr/>
            <p:nvPr/>
          </p:nvSpPr>
          <p:spPr>
            <a:xfrm>
              <a:off x="1867202" y="3382329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64">
              <a:extLst>
                <a:ext uri="{FF2B5EF4-FFF2-40B4-BE49-F238E27FC236}">
                  <a16:creationId xmlns:a16="http://schemas.microsoft.com/office/drawing/2014/main" id="{A56E7FEE-F00C-4259-9B18-85544A84ABAE}"/>
                </a:ext>
              </a:extLst>
            </p:cNvPr>
            <p:cNvCxnSpPr>
              <a:cxnSpLocks/>
              <a:endCxn id="144" idx="4"/>
            </p:cNvCxnSpPr>
            <p:nvPr/>
          </p:nvCxnSpPr>
          <p:spPr>
            <a:xfrm rot="16200000">
              <a:off x="1194954" y="4268578"/>
              <a:ext cx="148534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Oval 62">
            <a:extLst>
              <a:ext uri="{FF2B5EF4-FFF2-40B4-BE49-F238E27FC236}">
                <a16:creationId xmlns:a16="http://schemas.microsoft.com/office/drawing/2014/main" id="{207820BF-2B30-4D94-BA76-87A7A31B67D5}"/>
              </a:ext>
            </a:extLst>
          </p:cNvPr>
          <p:cNvSpPr/>
          <p:nvPr/>
        </p:nvSpPr>
        <p:spPr>
          <a:xfrm>
            <a:off x="11480483" y="4612982"/>
            <a:ext cx="429714" cy="429713"/>
          </a:xfrm>
          <a:prstGeom prst="ellipse">
            <a:avLst/>
          </a:prstGeom>
          <a:solidFill>
            <a:srgbClr val="573062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9">
            <a:extLst>
              <a:ext uri="{FF2B5EF4-FFF2-40B4-BE49-F238E27FC236}">
                <a16:creationId xmlns:a16="http://schemas.microsoft.com/office/drawing/2014/main" id="{6ACED2DC-7EF1-4CD1-B793-C15C9381AD69}"/>
              </a:ext>
            </a:extLst>
          </p:cNvPr>
          <p:cNvGrpSpPr/>
          <p:nvPr/>
        </p:nvGrpSpPr>
        <p:grpSpPr>
          <a:xfrm rot="5400000">
            <a:off x="11109570" y="4233919"/>
            <a:ext cx="105639" cy="1221691"/>
            <a:chOff x="1867202" y="3382329"/>
            <a:chExt cx="140852" cy="1628923"/>
          </a:xfrm>
        </p:grpSpPr>
        <p:sp>
          <p:nvSpPr>
            <p:cNvPr id="169" name="Oval 63">
              <a:extLst>
                <a:ext uri="{FF2B5EF4-FFF2-40B4-BE49-F238E27FC236}">
                  <a16:creationId xmlns:a16="http://schemas.microsoft.com/office/drawing/2014/main" id="{6C39B317-E8CF-49E0-9FDF-AE4C20026018}"/>
                </a:ext>
              </a:extLst>
            </p:cNvPr>
            <p:cNvSpPr/>
            <p:nvPr/>
          </p:nvSpPr>
          <p:spPr>
            <a:xfrm>
              <a:off x="1867202" y="3382329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64">
              <a:extLst>
                <a:ext uri="{FF2B5EF4-FFF2-40B4-BE49-F238E27FC236}">
                  <a16:creationId xmlns:a16="http://schemas.microsoft.com/office/drawing/2014/main" id="{9F973164-B542-495B-BCFD-3F8A9CD161B3}"/>
                </a:ext>
              </a:extLst>
            </p:cNvPr>
            <p:cNvCxnSpPr>
              <a:cxnSpLocks/>
              <a:endCxn id="169" idx="4"/>
            </p:cNvCxnSpPr>
            <p:nvPr/>
          </p:nvCxnSpPr>
          <p:spPr>
            <a:xfrm rot="16200000">
              <a:off x="1194954" y="4268578"/>
              <a:ext cx="148534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6" name="Oval 62">
            <a:extLst>
              <a:ext uri="{FF2B5EF4-FFF2-40B4-BE49-F238E27FC236}">
                <a16:creationId xmlns:a16="http://schemas.microsoft.com/office/drawing/2014/main" id="{C00BE71C-2B9F-472A-A0EC-8AA7C45E8107}"/>
              </a:ext>
            </a:extLst>
          </p:cNvPr>
          <p:cNvSpPr/>
          <p:nvPr/>
        </p:nvSpPr>
        <p:spPr>
          <a:xfrm>
            <a:off x="12023356" y="3967155"/>
            <a:ext cx="429714" cy="429713"/>
          </a:xfrm>
          <a:prstGeom prst="ellipse">
            <a:avLst/>
          </a:prstGeom>
          <a:solidFill>
            <a:srgbClr val="121A3E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9">
            <a:extLst>
              <a:ext uri="{FF2B5EF4-FFF2-40B4-BE49-F238E27FC236}">
                <a16:creationId xmlns:a16="http://schemas.microsoft.com/office/drawing/2014/main" id="{54E21C98-19A6-4A98-98CD-4AD7AE368ADF}"/>
              </a:ext>
            </a:extLst>
          </p:cNvPr>
          <p:cNvGrpSpPr/>
          <p:nvPr/>
        </p:nvGrpSpPr>
        <p:grpSpPr>
          <a:xfrm rot="16200000">
            <a:off x="12758037" y="3578264"/>
            <a:ext cx="105639" cy="1221691"/>
            <a:chOff x="1867202" y="3382329"/>
            <a:chExt cx="140852" cy="1628923"/>
          </a:xfrm>
        </p:grpSpPr>
        <p:sp>
          <p:nvSpPr>
            <p:cNvPr id="188" name="Oval 63">
              <a:extLst>
                <a:ext uri="{FF2B5EF4-FFF2-40B4-BE49-F238E27FC236}">
                  <a16:creationId xmlns:a16="http://schemas.microsoft.com/office/drawing/2014/main" id="{4FF3BA41-1FC2-40F3-947C-B458357AE3D6}"/>
                </a:ext>
              </a:extLst>
            </p:cNvPr>
            <p:cNvSpPr/>
            <p:nvPr/>
          </p:nvSpPr>
          <p:spPr>
            <a:xfrm>
              <a:off x="1867202" y="3382329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64">
              <a:extLst>
                <a:ext uri="{FF2B5EF4-FFF2-40B4-BE49-F238E27FC236}">
                  <a16:creationId xmlns:a16="http://schemas.microsoft.com/office/drawing/2014/main" id="{1897EE2E-9AE8-46E0-ACFE-0AB4398EB58A}"/>
                </a:ext>
              </a:extLst>
            </p:cNvPr>
            <p:cNvCxnSpPr>
              <a:cxnSpLocks/>
              <a:endCxn id="188" idx="4"/>
            </p:cNvCxnSpPr>
            <p:nvPr/>
          </p:nvCxnSpPr>
          <p:spPr>
            <a:xfrm rot="16200000">
              <a:off x="1194954" y="4268578"/>
              <a:ext cx="1485349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Oval 62">
            <a:extLst>
              <a:ext uri="{FF2B5EF4-FFF2-40B4-BE49-F238E27FC236}">
                <a16:creationId xmlns:a16="http://schemas.microsoft.com/office/drawing/2014/main" id="{3309D095-1192-47BC-9298-658678B9EE39}"/>
              </a:ext>
            </a:extLst>
          </p:cNvPr>
          <p:cNvSpPr/>
          <p:nvPr/>
        </p:nvSpPr>
        <p:spPr>
          <a:xfrm>
            <a:off x="12458334" y="2849226"/>
            <a:ext cx="429714" cy="429713"/>
          </a:xfrm>
          <a:prstGeom prst="ellipse">
            <a:avLst/>
          </a:prstGeom>
          <a:solidFill>
            <a:srgbClr val="3E4FF0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9">
            <a:extLst>
              <a:ext uri="{FF2B5EF4-FFF2-40B4-BE49-F238E27FC236}">
                <a16:creationId xmlns:a16="http://schemas.microsoft.com/office/drawing/2014/main" id="{E4B2B729-A69F-4B0F-B07C-067337BA8C3B}"/>
              </a:ext>
            </a:extLst>
          </p:cNvPr>
          <p:cNvGrpSpPr/>
          <p:nvPr/>
        </p:nvGrpSpPr>
        <p:grpSpPr>
          <a:xfrm rot="16200000">
            <a:off x="13035056" y="2618294"/>
            <a:ext cx="105639" cy="905774"/>
            <a:chOff x="1867202" y="3382329"/>
            <a:chExt cx="140852" cy="1207700"/>
          </a:xfrm>
        </p:grpSpPr>
        <p:sp>
          <p:nvSpPr>
            <p:cNvPr id="193" name="Oval 63">
              <a:extLst>
                <a:ext uri="{FF2B5EF4-FFF2-40B4-BE49-F238E27FC236}">
                  <a16:creationId xmlns:a16="http://schemas.microsoft.com/office/drawing/2014/main" id="{523AA19C-5F30-44D6-91D0-FB97D2BCCEFB}"/>
                </a:ext>
              </a:extLst>
            </p:cNvPr>
            <p:cNvSpPr/>
            <p:nvPr/>
          </p:nvSpPr>
          <p:spPr>
            <a:xfrm>
              <a:off x="1867202" y="3382329"/>
              <a:ext cx="140852" cy="1435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64">
              <a:extLst>
                <a:ext uri="{FF2B5EF4-FFF2-40B4-BE49-F238E27FC236}">
                  <a16:creationId xmlns:a16="http://schemas.microsoft.com/office/drawing/2014/main" id="{1D7316D6-49DE-4811-B9A3-36D67A93694B}"/>
                </a:ext>
              </a:extLst>
            </p:cNvPr>
            <p:cNvCxnSpPr>
              <a:cxnSpLocks/>
              <a:endCxn id="193" idx="4"/>
            </p:cNvCxnSpPr>
            <p:nvPr/>
          </p:nvCxnSpPr>
          <p:spPr>
            <a:xfrm rot="5400000" flipH="1" flipV="1">
              <a:off x="1402477" y="4054878"/>
              <a:ext cx="1064125" cy="617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052E0A02-0119-46B7-A259-C002D4A7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06" y="2940379"/>
            <a:ext cx="568959" cy="568959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7915284-BE0A-4F5A-9339-6C53F169168C}"/>
              </a:ext>
            </a:extLst>
          </p:cNvPr>
          <p:cNvGrpSpPr/>
          <p:nvPr/>
        </p:nvGrpSpPr>
        <p:grpSpPr>
          <a:xfrm>
            <a:off x="3439360" y="1982581"/>
            <a:ext cx="2449034" cy="2154117"/>
            <a:chOff x="4385624" y="1680369"/>
            <a:chExt cx="2449034" cy="2154117"/>
          </a:xfrm>
        </p:grpSpPr>
        <p:sp>
          <p:nvSpPr>
            <p:cNvPr id="201" name="Elipse 200">
              <a:extLst>
                <a:ext uri="{FF2B5EF4-FFF2-40B4-BE49-F238E27FC236}">
                  <a16:creationId xmlns:a16="http://schemas.microsoft.com/office/drawing/2014/main" id="{5361624B-F266-493B-988B-D396339B2E6D}"/>
                </a:ext>
              </a:extLst>
            </p:cNvPr>
            <p:cNvSpPr/>
            <p:nvPr/>
          </p:nvSpPr>
          <p:spPr>
            <a:xfrm>
              <a:off x="4915672" y="2033314"/>
              <a:ext cx="1435146" cy="1391495"/>
            </a:xfrm>
            <a:prstGeom prst="ellipse">
              <a:avLst/>
            </a:prstGeom>
            <a:noFill/>
            <a:ln w="12700">
              <a:solidFill>
                <a:srgbClr val="B998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solidFill>
                  <a:prstClr val="white"/>
                </a:solidFill>
              </a:endParaRPr>
            </a:p>
          </p:txBody>
        </p:sp>
        <p:graphicFrame>
          <p:nvGraphicFramePr>
            <p:cNvPr id="202" name="Content Placeholder 3">
              <a:extLst>
                <a:ext uri="{FF2B5EF4-FFF2-40B4-BE49-F238E27FC236}">
                  <a16:creationId xmlns:a16="http://schemas.microsoft.com/office/drawing/2014/main" id="{F62DBF27-8A0A-43B9-9DB1-8D76976D88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09532544"/>
                </p:ext>
              </p:extLst>
            </p:nvPr>
          </p:nvGraphicFramePr>
          <p:xfrm>
            <a:off x="4385624" y="1680369"/>
            <a:ext cx="2449034" cy="2154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4F689BC-1D72-42D3-B59A-686AEA1C230C}"/>
              </a:ext>
            </a:extLst>
          </p:cNvPr>
          <p:cNvGrpSpPr/>
          <p:nvPr/>
        </p:nvGrpSpPr>
        <p:grpSpPr>
          <a:xfrm>
            <a:off x="14392" y="2000480"/>
            <a:ext cx="2449034" cy="2154117"/>
            <a:chOff x="14392" y="1680369"/>
            <a:chExt cx="2449034" cy="2154117"/>
          </a:xfrm>
        </p:grpSpPr>
        <p:sp>
          <p:nvSpPr>
            <p:cNvPr id="168" name="Elipse 167"/>
            <p:cNvSpPr/>
            <p:nvPr/>
          </p:nvSpPr>
          <p:spPr>
            <a:xfrm>
              <a:off x="544440" y="2033314"/>
              <a:ext cx="1435146" cy="1391495"/>
            </a:xfrm>
            <a:prstGeom prst="ellipse">
              <a:avLst/>
            </a:prstGeom>
            <a:noFill/>
            <a:ln w="12700">
              <a:solidFill>
                <a:srgbClr val="7E80E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solidFill>
                  <a:prstClr val="white"/>
                </a:solidFill>
              </a:endParaRPr>
            </a:p>
          </p:txBody>
        </p:sp>
        <p:graphicFrame>
          <p:nvGraphicFramePr>
            <p:cNvPr id="195" name="Content Placeholder 3">
              <a:extLst>
                <a:ext uri="{FF2B5EF4-FFF2-40B4-BE49-F238E27FC236}">
                  <a16:creationId xmlns:a16="http://schemas.microsoft.com/office/drawing/2014/main" id="{FF0BA61B-18D9-495B-AA95-18BC1D3E196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6591570"/>
                </p:ext>
              </p:extLst>
            </p:nvPr>
          </p:nvGraphicFramePr>
          <p:xfrm>
            <a:off x="14392" y="1680369"/>
            <a:ext cx="2449034" cy="2154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AAE37D39-9D66-42D5-95F4-F01B347BBD62}"/>
              </a:ext>
            </a:extLst>
          </p:cNvPr>
          <p:cNvGrpSpPr/>
          <p:nvPr/>
        </p:nvGrpSpPr>
        <p:grpSpPr>
          <a:xfrm>
            <a:off x="1691449" y="2047175"/>
            <a:ext cx="2449034" cy="2154117"/>
            <a:chOff x="2027011" y="1680369"/>
            <a:chExt cx="2449034" cy="2154117"/>
          </a:xfrm>
        </p:grpSpPr>
        <p:sp>
          <p:nvSpPr>
            <p:cNvPr id="199" name="Elipse 198">
              <a:extLst>
                <a:ext uri="{FF2B5EF4-FFF2-40B4-BE49-F238E27FC236}">
                  <a16:creationId xmlns:a16="http://schemas.microsoft.com/office/drawing/2014/main" id="{788E8892-DA4B-45D2-B3C2-63172D1853E1}"/>
                </a:ext>
              </a:extLst>
            </p:cNvPr>
            <p:cNvSpPr/>
            <p:nvPr/>
          </p:nvSpPr>
          <p:spPr>
            <a:xfrm>
              <a:off x="2557059" y="2033314"/>
              <a:ext cx="1435146" cy="1391495"/>
            </a:xfrm>
            <a:prstGeom prst="ellipse">
              <a:avLst/>
            </a:prstGeom>
            <a:noFill/>
            <a:ln w="12700">
              <a:solidFill>
                <a:srgbClr val="693A7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graphicFrame>
          <p:nvGraphicFramePr>
            <p:cNvPr id="200" name="Content Placeholder 3">
              <a:extLst>
                <a:ext uri="{FF2B5EF4-FFF2-40B4-BE49-F238E27FC236}">
                  <a16:creationId xmlns:a16="http://schemas.microsoft.com/office/drawing/2014/main" id="{45BB465F-AD69-4421-BA2C-1090F8569C3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8025021"/>
                </p:ext>
              </p:extLst>
            </p:nvPr>
          </p:nvGraphicFramePr>
          <p:xfrm>
            <a:off x="2027011" y="1680369"/>
            <a:ext cx="2449034" cy="21541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88FA44D6-DA7B-449A-805B-71DD9DFD3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79" y="2915267"/>
            <a:ext cx="596798" cy="596798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018D0719-06AE-4130-BF7E-937BE27F042E}"/>
              </a:ext>
            </a:extLst>
          </p:cNvPr>
          <p:cNvSpPr/>
          <p:nvPr/>
        </p:nvSpPr>
        <p:spPr>
          <a:xfrm>
            <a:off x="653993" y="3940231"/>
            <a:ext cx="1216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CATÓLICOS</a:t>
            </a:r>
            <a:endParaRPr lang="pt-BR" dirty="0"/>
          </a:p>
        </p:txBody>
      </p:sp>
      <p:sp>
        <p:nvSpPr>
          <p:cNvPr id="203" name="Retângulo 202">
            <a:extLst>
              <a:ext uri="{FF2B5EF4-FFF2-40B4-BE49-F238E27FC236}">
                <a16:creationId xmlns:a16="http://schemas.microsoft.com/office/drawing/2014/main" id="{669FCECA-ED8D-4C57-ABC7-8005869C8C63}"/>
              </a:ext>
            </a:extLst>
          </p:cNvPr>
          <p:cNvSpPr/>
          <p:nvPr/>
        </p:nvSpPr>
        <p:spPr>
          <a:xfrm>
            <a:off x="2193158" y="3957807"/>
            <a:ext cx="1492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EVANGÉLICOS</a:t>
            </a:r>
            <a:endParaRPr lang="pt-BR" dirty="0"/>
          </a:p>
        </p:txBody>
      </p:sp>
      <p:sp>
        <p:nvSpPr>
          <p:cNvPr id="204" name="Retângulo 203">
            <a:extLst>
              <a:ext uri="{FF2B5EF4-FFF2-40B4-BE49-F238E27FC236}">
                <a16:creationId xmlns:a16="http://schemas.microsoft.com/office/drawing/2014/main" id="{DA3B8BAA-0AB2-4796-B7CB-FF06B71111AE}"/>
              </a:ext>
            </a:extLst>
          </p:cNvPr>
          <p:cNvSpPr/>
          <p:nvPr/>
        </p:nvSpPr>
        <p:spPr>
          <a:xfrm>
            <a:off x="4248790" y="3957807"/>
            <a:ext cx="97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889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F5CD-3A8C-4486-8626-974D3957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FF298DD-2E7F-47EB-AECA-D460BCEE3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57" r="6965" b="76127"/>
          <a:stretch/>
        </p:blipFill>
        <p:spPr>
          <a:xfrm>
            <a:off x="5006643" y="5038678"/>
            <a:ext cx="997115" cy="3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>
            <a:spLocks/>
          </p:cNvSpPr>
          <p:nvPr/>
        </p:nvSpPr>
        <p:spPr>
          <a:xfrm>
            <a:off x="1022684" y="2074328"/>
            <a:ext cx="4140000" cy="5400000"/>
          </a:xfrm>
          <a:prstGeom prst="rect">
            <a:avLst/>
          </a:prstGeom>
          <a:solidFill>
            <a:srgbClr val="3EB5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666734">
              <a:lnSpc>
                <a:spcPct val="90000"/>
              </a:lnSpc>
              <a:spcAft>
                <a:spcPts val="200"/>
              </a:spcAft>
            </a:pPr>
            <a:r>
              <a:rPr lang="pt-BR" sz="2400" b="1" dirty="0">
                <a:solidFill>
                  <a:schemeClr val="bg1"/>
                </a:solidFill>
              </a:rPr>
              <a:t>Permanece elevada a concordância com frases a respeito da presença das mulheres nos Poderes Legislativos, em locais de tomada de decisão, bem como seu papel em uma democracia. No entanto, observa-se crescimento da discordância em 2 das 3 frases testadas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745036" y="277897"/>
            <a:ext cx="14630400" cy="7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1730" tIns="80865" rIns="161730" bIns="8086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2800">
                <a:solidFill>
                  <a:srgbClr val="595959"/>
                </a:solidFill>
                <a:latin typeface="+mn-lt"/>
                <a:cs typeface="ＭＳ Ｐゴシック" charset="-128"/>
              </a:defRPr>
            </a:lvl1pPr>
            <a:lvl2pPr algn="ctr" eaLnBrk="0" hangingPunct="0">
              <a:defRPr sz="6900">
                <a:latin typeface="Calibri" charset="0"/>
                <a:cs typeface="ＭＳ Ｐゴシック" charset="-128"/>
              </a:defRPr>
            </a:lvl2pPr>
            <a:lvl3pPr algn="ctr" eaLnBrk="0" hangingPunct="0">
              <a:defRPr sz="6900">
                <a:latin typeface="Calibri" charset="0"/>
                <a:cs typeface="ＭＳ Ｐゴシック" charset="-128"/>
              </a:defRPr>
            </a:lvl3pPr>
            <a:lvl4pPr algn="ctr" eaLnBrk="0" hangingPunct="0">
              <a:defRPr sz="6900">
                <a:latin typeface="Calibri" charset="0"/>
                <a:cs typeface="ＭＳ Ｐゴシック" charset="-128"/>
              </a:defRPr>
            </a:lvl4pPr>
            <a:lvl5pPr algn="ctr" eaLnBrk="0" hangingPunct="0">
              <a:defRPr sz="6900">
                <a:latin typeface="Calibri" charset="0"/>
                <a:cs typeface="ＭＳ Ｐゴシック" charset="-128"/>
              </a:defRPr>
            </a:lvl5pPr>
            <a:lvl6pPr marL="722010" algn="ctr" defTabSz="722010" fontAlgn="base">
              <a:spcBef>
                <a:spcPct val="0"/>
              </a:spcBef>
              <a:spcAft>
                <a:spcPct val="0"/>
              </a:spcAft>
              <a:defRPr sz="6900">
                <a:latin typeface="Calibri" charset="0"/>
                <a:cs typeface="ＭＳ Ｐゴシック" charset="-128"/>
              </a:defRPr>
            </a:lvl6pPr>
            <a:lvl7pPr marL="1444020" algn="ctr" defTabSz="722010" fontAlgn="base">
              <a:spcBef>
                <a:spcPct val="0"/>
              </a:spcBef>
              <a:spcAft>
                <a:spcPct val="0"/>
              </a:spcAft>
              <a:defRPr sz="6900">
                <a:latin typeface="Calibri" charset="0"/>
                <a:cs typeface="ＭＳ Ｐゴシック" charset="-128"/>
              </a:defRPr>
            </a:lvl7pPr>
            <a:lvl8pPr marL="2166031" algn="ctr" defTabSz="722010" fontAlgn="base">
              <a:spcBef>
                <a:spcPct val="0"/>
              </a:spcBef>
              <a:spcAft>
                <a:spcPct val="0"/>
              </a:spcAft>
              <a:defRPr sz="6900">
                <a:latin typeface="Calibri" charset="0"/>
                <a:cs typeface="ＭＳ Ｐゴシック" charset="-128"/>
              </a:defRPr>
            </a:lvl8pPr>
            <a:lvl9pPr marL="2888041" algn="ctr" defTabSz="722010" fontAlgn="base">
              <a:spcBef>
                <a:spcPct val="0"/>
              </a:spcBef>
              <a:spcAft>
                <a:spcPct val="0"/>
              </a:spcAft>
              <a:defRPr sz="6900">
                <a:latin typeface="Calibri" charset="0"/>
                <a:cs typeface="ＭＳ Ｐゴシック" charset="-128"/>
              </a:defRPr>
            </a:lvl9pPr>
          </a:lstStyle>
          <a:p>
            <a:pPr defTabSz="722010"/>
            <a:r>
              <a:rPr lang="pt-BR" sz="3600" b="1" dirty="0">
                <a:solidFill>
                  <a:srgbClr val="7F7F7F"/>
                </a:solidFill>
                <a:latin typeface="Calibri" panose="020F0502020204030204" pitchFamily="34" charset="0"/>
                <a:cs typeface="+mn-cs"/>
              </a:rPr>
              <a:t>PRINCIPAIS</a:t>
            </a:r>
            <a:r>
              <a:rPr lang="pt-BR" sz="4000" dirty="0"/>
              <a:t> </a:t>
            </a:r>
            <a:r>
              <a:rPr lang="pt-BR" sz="3600" b="1" dirty="0">
                <a:solidFill>
                  <a:srgbClr val="7F7F7F"/>
                </a:solidFill>
                <a:latin typeface="Calibri" panose="020F0502020204030204" pitchFamily="34" charset="0"/>
                <a:cs typeface="+mn-cs"/>
              </a:rPr>
              <a:t>RESULTADOS</a:t>
            </a:r>
          </a:p>
        </p:txBody>
      </p:sp>
      <p:sp>
        <p:nvSpPr>
          <p:cNvPr id="73" name="Rectangle 3"/>
          <p:cNvSpPr>
            <a:spLocks/>
          </p:cNvSpPr>
          <p:nvPr/>
        </p:nvSpPr>
        <p:spPr>
          <a:xfrm>
            <a:off x="6096872" y="2082350"/>
            <a:ext cx="4140000" cy="5400000"/>
          </a:xfrm>
          <a:prstGeom prst="rect">
            <a:avLst/>
          </a:prstGeom>
          <a:solidFill>
            <a:srgbClr val="AF65A1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40080" rIns="182880" bIns="182880" numCol="1" spcCol="1270" anchor="t" anchorCtr="0">
            <a:noAutofit/>
          </a:bodyPr>
          <a:lstStyle/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pt-BR" sz="1100" dirty="0">
              <a:solidFill>
                <a:schemeClr val="tx1"/>
              </a:solidFill>
            </a:endParaRPr>
          </a:p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pt-BR" sz="1100" dirty="0">
              <a:solidFill>
                <a:schemeClr val="tx1"/>
              </a:solidFill>
            </a:endParaRPr>
          </a:p>
          <a:p>
            <a:pPr algn="r" defTabSz="666734">
              <a:spcAft>
                <a:spcPts val="200"/>
              </a:spcAft>
            </a:pPr>
            <a:endParaRPr lang="pt-BR" sz="2400" b="1" dirty="0">
              <a:solidFill>
                <a:schemeClr val="bg1"/>
              </a:solidFill>
            </a:endParaRPr>
          </a:p>
          <a:p>
            <a:pPr algn="r" defTabSz="666734">
              <a:spcAft>
                <a:spcPts val="200"/>
              </a:spcAft>
            </a:pPr>
            <a:r>
              <a:rPr lang="pt-BR" sz="2400" b="1" dirty="0">
                <a:solidFill>
                  <a:schemeClr val="bg1"/>
                </a:solidFill>
              </a:rPr>
              <a:t>Para os brasileiros, as medidas avaliadas na pesquisa devem ser de extrema importância para o  Governo Federal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>
            <a:spLocks/>
          </p:cNvSpPr>
          <p:nvPr/>
        </p:nvSpPr>
        <p:spPr>
          <a:xfrm>
            <a:off x="11117498" y="2050266"/>
            <a:ext cx="4154586" cy="5400000"/>
          </a:xfrm>
          <a:prstGeom prst="rect">
            <a:avLst/>
          </a:prstGeom>
          <a:solidFill>
            <a:srgbClr val="B3A2C7">
              <a:alpha val="30980"/>
            </a:srgb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40080" rIns="182880" bIns="182880" numCol="1" spcCol="1270" anchor="t" anchorCtr="0">
            <a:noAutofit/>
          </a:bodyPr>
          <a:lstStyle/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pt-BR" sz="1100" dirty="0">
              <a:solidFill>
                <a:schemeClr val="tx1"/>
              </a:solidFill>
            </a:endParaRPr>
          </a:p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pt-BR" sz="1100" dirty="0">
              <a:solidFill>
                <a:schemeClr val="tx1"/>
              </a:solidFill>
            </a:endParaRPr>
          </a:p>
          <a:p>
            <a:pPr algn="r" defTabSz="666734">
              <a:lnSpc>
                <a:spcPct val="90000"/>
              </a:lnSpc>
              <a:spcAft>
                <a:spcPts val="200"/>
              </a:spcAft>
            </a:pPr>
            <a:endParaRPr lang="pt-BR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r" defTabSz="666734">
              <a:lnSpc>
                <a:spcPct val="90000"/>
              </a:lnSpc>
              <a:spcAft>
                <a:spcPts val="200"/>
              </a:spcAft>
            </a:pPr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As mulheres tendem a ser mais taxativas do que os homens a respeito do nível de importância que o Governo Federal deve atribuir aos itens avaliados na pesquisa 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defTabSz="666734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Diagonal Stripe 4"/>
          <p:cNvSpPr>
            <a:spLocks noChangeAspect="1"/>
          </p:cNvSpPr>
          <p:nvPr/>
        </p:nvSpPr>
        <p:spPr>
          <a:xfrm>
            <a:off x="1022684" y="2086533"/>
            <a:ext cx="1584000" cy="1584000"/>
          </a:xfrm>
          <a:prstGeom prst="diagStripe">
            <a:avLst>
              <a:gd name="adj" fmla="val 0"/>
            </a:avLst>
          </a:prstGeom>
          <a:solidFill>
            <a:schemeClr val="accent4">
              <a:lumMod val="75000"/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40080" rIns="182880" bIns="182880" numCol="1" spcCol="1270" anchor="t" anchorCtr="0">
            <a:noAutofit/>
          </a:bodyPr>
          <a:lstStyle/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" name="Diagonal Stripe 4">
            <a:extLst>
              <a:ext uri="{FF2B5EF4-FFF2-40B4-BE49-F238E27FC236}">
                <a16:creationId xmlns:a16="http://schemas.microsoft.com/office/drawing/2014/main" id="{39C9A500-FBA3-40B6-94DC-56B401C4CDC9}"/>
              </a:ext>
            </a:extLst>
          </p:cNvPr>
          <p:cNvSpPr>
            <a:spLocks noChangeAspect="1"/>
          </p:cNvSpPr>
          <p:nvPr/>
        </p:nvSpPr>
        <p:spPr>
          <a:xfrm>
            <a:off x="6096872" y="2086533"/>
            <a:ext cx="1584000" cy="1584000"/>
          </a:xfrm>
          <a:prstGeom prst="diagStripe">
            <a:avLst>
              <a:gd name="adj" fmla="val 0"/>
            </a:avLst>
          </a:prstGeom>
          <a:solidFill>
            <a:schemeClr val="accent4">
              <a:lumMod val="75000"/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40080" rIns="182880" bIns="182880" numCol="1" spcCol="1270" anchor="t" anchorCtr="0">
            <a:noAutofit/>
          </a:bodyPr>
          <a:lstStyle/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Diagonal Stripe 4">
            <a:extLst>
              <a:ext uri="{FF2B5EF4-FFF2-40B4-BE49-F238E27FC236}">
                <a16:creationId xmlns:a16="http://schemas.microsoft.com/office/drawing/2014/main" id="{22A7C1B0-BFF6-4927-9999-9F824EA76D0B}"/>
              </a:ext>
            </a:extLst>
          </p:cNvPr>
          <p:cNvSpPr>
            <a:spLocks noChangeAspect="1"/>
          </p:cNvSpPr>
          <p:nvPr/>
        </p:nvSpPr>
        <p:spPr>
          <a:xfrm>
            <a:off x="11117498" y="2070767"/>
            <a:ext cx="1584000" cy="1584000"/>
          </a:xfrm>
          <a:prstGeom prst="diagStripe">
            <a:avLst>
              <a:gd name="adj" fmla="val 0"/>
            </a:avLst>
          </a:prstGeom>
          <a:solidFill>
            <a:schemeClr val="accent4">
              <a:lumMod val="75000"/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640080" rIns="182880" bIns="182880" numCol="1" spcCol="1270" anchor="t" anchorCtr="0">
            <a:noAutofit/>
          </a:bodyPr>
          <a:lstStyle/>
          <a:p>
            <a:pPr defTabSz="666734">
              <a:lnSpc>
                <a:spcPct val="90000"/>
              </a:lnSpc>
              <a:spcAft>
                <a:spcPts val="200"/>
              </a:spcAft>
            </a:pP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7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CC6B3-A719-4998-965C-93922BCF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350" y="3378041"/>
            <a:ext cx="8769014" cy="2539841"/>
          </a:xfrm>
        </p:spPr>
        <p:txBody>
          <a:bodyPr/>
          <a:lstStyle/>
          <a:p>
            <a:r>
              <a:rPr lang="pt-BR" sz="5001" dirty="0"/>
              <a:t>MULHERES NA POLÍTICA E NOS ESPAÇOS DE TOMADA DE DECISÃO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917FBF8-250B-4752-9587-B8F1EA28C3C4}"/>
              </a:ext>
            </a:extLst>
          </p:cNvPr>
          <p:cNvSpPr/>
          <p:nvPr/>
        </p:nvSpPr>
        <p:spPr>
          <a:xfrm>
            <a:off x="4427621" y="5017168"/>
            <a:ext cx="974558" cy="288758"/>
          </a:xfrm>
          <a:prstGeom prst="rect">
            <a:avLst/>
          </a:prstGeom>
          <a:solidFill>
            <a:srgbClr val="97D7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ECDCEC-D8BD-4640-B607-4BEDEF61E88F}"/>
              </a:ext>
            </a:extLst>
          </p:cNvPr>
          <p:cNvSpPr/>
          <p:nvPr/>
        </p:nvSpPr>
        <p:spPr>
          <a:xfrm rot="17228180">
            <a:off x="5260755" y="4991668"/>
            <a:ext cx="175972" cy="288768"/>
          </a:xfrm>
          <a:prstGeom prst="rect">
            <a:avLst/>
          </a:prstGeom>
          <a:solidFill>
            <a:srgbClr val="97D7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5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44DE6CE-99DE-4337-BB25-0D3F183671D9}"/>
              </a:ext>
            </a:extLst>
          </p:cNvPr>
          <p:cNvSpPr/>
          <p:nvPr/>
        </p:nvSpPr>
        <p:spPr>
          <a:xfrm>
            <a:off x="4286226" y="2950248"/>
            <a:ext cx="7113294" cy="4879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66963" y="8383997"/>
            <a:ext cx="10872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n-lt"/>
              </a:rPr>
              <a:t>P1)  Pensando que “as mulheres são, hoje, mais da metade da população brasileira”, gostaria que você me falasse se concorda ou discorda com as seguintes frases que eu vou ler: (RU por linha)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03D3C10-E062-4ABC-83B3-04F9ED9DADB8}"/>
              </a:ext>
            </a:extLst>
          </p:cNvPr>
          <p:cNvSpPr txBox="1"/>
          <p:nvPr/>
        </p:nvSpPr>
        <p:spPr>
          <a:xfrm>
            <a:off x="356832" y="7973331"/>
            <a:ext cx="28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Amostra (2002)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2079707-F9A7-4F69-85B7-99CD7B11AD61}"/>
              </a:ext>
            </a:extLst>
          </p:cNvPr>
          <p:cNvSpPr/>
          <p:nvPr/>
        </p:nvSpPr>
        <p:spPr>
          <a:xfrm>
            <a:off x="458613" y="83012"/>
            <a:ext cx="14345162" cy="12926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Permanece alta a concordância de que deveria ser obrigatório que os Poderes Legislativos tivessem metade de homens e metade de mulheres; Discordância é mais expressiva entre os homens do que entre as mulheres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75BF7B2-0D4A-492E-BE8B-30ED17DA5D49}"/>
              </a:ext>
            </a:extLst>
          </p:cNvPr>
          <p:cNvGrpSpPr/>
          <p:nvPr/>
        </p:nvGrpSpPr>
        <p:grpSpPr>
          <a:xfrm>
            <a:off x="290063" y="2990888"/>
            <a:ext cx="14497946" cy="4505487"/>
            <a:chOff x="366962" y="1592250"/>
            <a:chExt cx="15749337" cy="4505487"/>
          </a:xfrm>
        </p:grpSpPr>
        <p:graphicFrame>
          <p:nvGraphicFramePr>
            <p:cNvPr id="18" name="Gráfico 17">
              <a:extLst>
                <a:ext uri="{FF2B5EF4-FFF2-40B4-BE49-F238E27FC236}">
                  <a16:creationId xmlns:a16="http://schemas.microsoft.com/office/drawing/2014/main" id="{6AD172CD-4770-4927-BA0C-22449A7F7C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4193527"/>
                </p:ext>
              </p:extLst>
            </p:nvPr>
          </p:nvGraphicFramePr>
          <p:xfrm>
            <a:off x="366962" y="1592250"/>
            <a:ext cx="15749337" cy="4505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Balão de Fala: Oval 16">
              <a:extLst>
                <a:ext uri="{FF2B5EF4-FFF2-40B4-BE49-F238E27FC236}">
                  <a16:creationId xmlns:a16="http://schemas.microsoft.com/office/drawing/2014/main" id="{E1DD18F0-96E0-4129-B3BA-D11407261703}"/>
                </a:ext>
              </a:extLst>
            </p:cNvPr>
            <p:cNvSpPr/>
            <p:nvPr/>
          </p:nvSpPr>
          <p:spPr>
            <a:xfrm flipH="1">
              <a:off x="5892909" y="3708715"/>
              <a:ext cx="552727" cy="520678"/>
            </a:xfrm>
            <a:prstGeom prst="wedgeEllipseCallout">
              <a:avLst>
                <a:gd name="adj1" fmla="val 93984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77%</a:t>
              </a:r>
            </a:p>
          </p:txBody>
        </p:sp>
        <p:sp>
          <p:nvSpPr>
            <p:cNvPr id="19" name="Balão de Fala: Oval 18">
              <a:extLst>
                <a:ext uri="{FF2B5EF4-FFF2-40B4-BE49-F238E27FC236}">
                  <a16:creationId xmlns:a16="http://schemas.microsoft.com/office/drawing/2014/main" id="{0291D19A-55CB-490B-9D72-4912ADD6747A}"/>
                </a:ext>
              </a:extLst>
            </p:cNvPr>
            <p:cNvSpPr/>
            <p:nvPr/>
          </p:nvSpPr>
          <p:spPr>
            <a:xfrm flipH="1">
              <a:off x="4156650" y="3515282"/>
              <a:ext cx="552727" cy="520678"/>
            </a:xfrm>
            <a:prstGeom prst="wedgeEllipseCallout">
              <a:avLst>
                <a:gd name="adj1" fmla="val 102255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76%</a:t>
              </a:r>
            </a:p>
          </p:txBody>
        </p:sp>
        <p:sp>
          <p:nvSpPr>
            <p:cNvPr id="20" name="Balão de Fala: Oval 19">
              <a:extLst>
                <a:ext uri="{FF2B5EF4-FFF2-40B4-BE49-F238E27FC236}">
                  <a16:creationId xmlns:a16="http://schemas.microsoft.com/office/drawing/2014/main" id="{36B73334-391F-4C27-951E-3800DA9A4981}"/>
                </a:ext>
              </a:extLst>
            </p:cNvPr>
            <p:cNvSpPr/>
            <p:nvPr/>
          </p:nvSpPr>
          <p:spPr>
            <a:xfrm flipH="1">
              <a:off x="2294255" y="3633020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78%</a:t>
              </a:r>
            </a:p>
          </p:txBody>
        </p:sp>
        <p:sp>
          <p:nvSpPr>
            <p:cNvPr id="22" name="Balão de Fala: Oval 21">
              <a:extLst>
                <a:ext uri="{FF2B5EF4-FFF2-40B4-BE49-F238E27FC236}">
                  <a16:creationId xmlns:a16="http://schemas.microsoft.com/office/drawing/2014/main" id="{AAD070C0-83B6-4EE5-BE9B-8B472068EC53}"/>
                </a:ext>
              </a:extLst>
            </p:cNvPr>
            <p:cNvSpPr/>
            <p:nvPr/>
          </p:nvSpPr>
          <p:spPr>
            <a:xfrm flipH="1">
              <a:off x="2276952" y="5021971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12%</a:t>
              </a:r>
            </a:p>
          </p:txBody>
        </p:sp>
        <p:sp>
          <p:nvSpPr>
            <p:cNvPr id="23" name="Balão de Fala: Oval 22">
              <a:extLst>
                <a:ext uri="{FF2B5EF4-FFF2-40B4-BE49-F238E27FC236}">
                  <a16:creationId xmlns:a16="http://schemas.microsoft.com/office/drawing/2014/main" id="{708B50A5-A25B-4DA8-BA47-8AF4D1B67D1D}"/>
                </a:ext>
              </a:extLst>
            </p:cNvPr>
            <p:cNvSpPr/>
            <p:nvPr/>
          </p:nvSpPr>
          <p:spPr>
            <a:xfrm flipH="1">
              <a:off x="4156650" y="5010317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17%</a:t>
              </a:r>
            </a:p>
          </p:txBody>
        </p:sp>
        <p:sp>
          <p:nvSpPr>
            <p:cNvPr id="24" name="Balão de Fala: Oval 23">
              <a:extLst>
                <a:ext uri="{FF2B5EF4-FFF2-40B4-BE49-F238E27FC236}">
                  <a16:creationId xmlns:a16="http://schemas.microsoft.com/office/drawing/2014/main" id="{880E84E1-A28F-4F9F-B995-12D65739224E}"/>
                </a:ext>
              </a:extLst>
            </p:cNvPr>
            <p:cNvSpPr/>
            <p:nvPr/>
          </p:nvSpPr>
          <p:spPr>
            <a:xfrm flipH="1">
              <a:off x="5892909" y="4924160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18%</a:t>
              </a:r>
            </a:p>
          </p:txBody>
        </p:sp>
        <p:sp>
          <p:nvSpPr>
            <p:cNvPr id="16" name="Balão de Fala: Oval 15">
              <a:extLst>
                <a:ext uri="{FF2B5EF4-FFF2-40B4-BE49-F238E27FC236}">
                  <a16:creationId xmlns:a16="http://schemas.microsoft.com/office/drawing/2014/main" id="{D884CD68-9731-4D14-9BA9-5D8E4B56685D}"/>
                </a:ext>
              </a:extLst>
            </p:cNvPr>
            <p:cNvSpPr/>
            <p:nvPr/>
          </p:nvSpPr>
          <p:spPr>
            <a:xfrm flipH="1">
              <a:off x="9716208" y="3584654"/>
              <a:ext cx="552727" cy="520678"/>
            </a:xfrm>
            <a:prstGeom prst="wedgeEllipseCallout">
              <a:avLst>
                <a:gd name="adj1" fmla="val 93984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71%</a:t>
              </a:r>
            </a:p>
          </p:txBody>
        </p:sp>
        <p:sp>
          <p:nvSpPr>
            <p:cNvPr id="21" name="Balão de Fala: Oval 20">
              <a:extLst>
                <a:ext uri="{FF2B5EF4-FFF2-40B4-BE49-F238E27FC236}">
                  <a16:creationId xmlns:a16="http://schemas.microsoft.com/office/drawing/2014/main" id="{D7E9A7E3-844A-4630-A144-888844042E7E}"/>
                </a:ext>
              </a:extLst>
            </p:cNvPr>
            <p:cNvSpPr/>
            <p:nvPr/>
          </p:nvSpPr>
          <p:spPr>
            <a:xfrm flipH="1">
              <a:off x="9716209" y="4761632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24%</a:t>
              </a:r>
            </a:p>
          </p:txBody>
        </p:sp>
        <p:sp>
          <p:nvSpPr>
            <p:cNvPr id="25" name="Balão de Fala: Oval 24">
              <a:extLst>
                <a:ext uri="{FF2B5EF4-FFF2-40B4-BE49-F238E27FC236}">
                  <a16:creationId xmlns:a16="http://schemas.microsoft.com/office/drawing/2014/main" id="{67E5B5D8-124E-49A3-B9E3-D675B3CF7D9E}"/>
                </a:ext>
              </a:extLst>
            </p:cNvPr>
            <p:cNvSpPr/>
            <p:nvPr/>
          </p:nvSpPr>
          <p:spPr>
            <a:xfrm flipH="1">
              <a:off x="11553317" y="3844993"/>
              <a:ext cx="552727" cy="520678"/>
            </a:xfrm>
            <a:prstGeom prst="wedgeEllipseCallout">
              <a:avLst>
                <a:gd name="adj1" fmla="val 93984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82%</a:t>
              </a:r>
            </a:p>
          </p:txBody>
        </p:sp>
        <p:sp>
          <p:nvSpPr>
            <p:cNvPr id="26" name="Balão de Fala: Oval 25">
              <a:extLst>
                <a:ext uri="{FF2B5EF4-FFF2-40B4-BE49-F238E27FC236}">
                  <a16:creationId xmlns:a16="http://schemas.microsoft.com/office/drawing/2014/main" id="{F060AA00-FAEE-4B94-B5D7-8CCBA28A47DB}"/>
                </a:ext>
              </a:extLst>
            </p:cNvPr>
            <p:cNvSpPr/>
            <p:nvPr/>
          </p:nvSpPr>
          <p:spPr>
            <a:xfrm flipH="1">
              <a:off x="11553318" y="5065514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12%</a:t>
              </a:r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36D4104D-B73D-45EF-86D4-B51684A49F5A}"/>
              </a:ext>
            </a:extLst>
          </p:cNvPr>
          <p:cNvSpPr/>
          <p:nvPr/>
        </p:nvSpPr>
        <p:spPr>
          <a:xfrm>
            <a:off x="356832" y="2394813"/>
            <a:ext cx="8375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“Deveria ser obrigatório que as câmaras de vereadores, assembleias legislativas estaduais e o Congresso Nacional tivessem metade de homens e metade de mulheres”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B54064-BAAF-4CAE-85AF-0B133842B280}"/>
              </a:ext>
            </a:extLst>
          </p:cNvPr>
          <p:cNvSpPr txBox="1"/>
          <p:nvPr/>
        </p:nvSpPr>
        <p:spPr>
          <a:xfrm>
            <a:off x="8991065" y="74941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7620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953943F5-8516-4934-A3D8-22635222387B}"/>
              </a:ext>
            </a:extLst>
          </p:cNvPr>
          <p:cNvSpPr/>
          <p:nvPr/>
        </p:nvSpPr>
        <p:spPr>
          <a:xfrm>
            <a:off x="4286226" y="2950248"/>
            <a:ext cx="7113294" cy="487955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81C091E-171D-4C5C-8CE0-39B1A7D84CEB}"/>
              </a:ext>
            </a:extLst>
          </p:cNvPr>
          <p:cNvSpPr txBox="1"/>
          <p:nvPr/>
        </p:nvSpPr>
        <p:spPr>
          <a:xfrm>
            <a:off x="8991065" y="74941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2018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366963" y="8383997"/>
            <a:ext cx="10872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+mn-lt"/>
              </a:rPr>
              <a:t>P1)  Pensando que “as mulheres são, hoje, mais da metade da população brasileira”, gostaria que você me falasse se concorda ou discorda com as seguintes frases que eu vou ler: (RU por linha)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03D3C10-E062-4ABC-83B3-04F9ED9DADB8}"/>
              </a:ext>
            </a:extLst>
          </p:cNvPr>
          <p:cNvSpPr txBox="1"/>
          <p:nvPr/>
        </p:nvSpPr>
        <p:spPr>
          <a:xfrm>
            <a:off x="356832" y="7973331"/>
            <a:ext cx="2838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+mj-lt"/>
              </a:rPr>
              <a:t>Base: Amostra (2002)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2079707-F9A7-4F69-85B7-99CD7B11AD61}"/>
              </a:ext>
            </a:extLst>
          </p:cNvPr>
          <p:cNvSpPr/>
          <p:nvPr/>
        </p:nvSpPr>
        <p:spPr>
          <a:xfrm>
            <a:off x="639763" y="235148"/>
            <a:ext cx="14148246" cy="13388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600" b="1" dirty="0">
                <a:solidFill>
                  <a:srgbClr val="7F7F7F"/>
                </a:solidFill>
                <a:latin typeface="Calibri" panose="020F0502020204030204" pitchFamily="34" charset="0"/>
              </a:rPr>
              <a:t>Embora parcela significativa acredite que só há democracia de fato com a presença das mulheres nos espaços de poder e de tomada de decisão, cresce a proporção daqueles que discordam de tal afirmação. Os homens tendem mais do que as mulheres a discordar totalmente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D4104D-B73D-45EF-86D4-B51684A49F5A}"/>
              </a:ext>
            </a:extLst>
          </p:cNvPr>
          <p:cNvSpPr/>
          <p:nvPr/>
        </p:nvSpPr>
        <p:spPr>
          <a:xfrm>
            <a:off x="399037" y="2510771"/>
            <a:ext cx="9011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“Só há democracia de fato com a presença de mulheres nos espaços de poder e de tomada de decisão”</a:t>
            </a: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93CC64AD-1E58-46F9-B5F2-19D43A6C4141}"/>
              </a:ext>
            </a:extLst>
          </p:cNvPr>
          <p:cNvGrpSpPr/>
          <p:nvPr/>
        </p:nvGrpSpPr>
        <p:grpSpPr>
          <a:xfrm>
            <a:off x="290063" y="2990888"/>
            <a:ext cx="14497946" cy="4505487"/>
            <a:chOff x="366962" y="1592250"/>
            <a:chExt cx="15749337" cy="4505487"/>
          </a:xfrm>
        </p:grpSpPr>
        <p:graphicFrame>
          <p:nvGraphicFramePr>
            <p:cNvPr id="35" name="Gráfico 34">
              <a:extLst>
                <a:ext uri="{FF2B5EF4-FFF2-40B4-BE49-F238E27FC236}">
                  <a16:creationId xmlns:a16="http://schemas.microsoft.com/office/drawing/2014/main" id="{89FDE86E-3906-4CCA-A86F-61727600A64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09231185"/>
                </p:ext>
              </p:extLst>
            </p:nvPr>
          </p:nvGraphicFramePr>
          <p:xfrm>
            <a:off x="366962" y="1592250"/>
            <a:ext cx="15749337" cy="45054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Balão de Fala: Oval 35">
              <a:extLst>
                <a:ext uri="{FF2B5EF4-FFF2-40B4-BE49-F238E27FC236}">
                  <a16:creationId xmlns:a16="http://schemas.microsoft.com/office/drawing/2014/main" id="{53B19CBE-9CDA-45B1-B13C-827A939A935E}"/>
                </a:ext>
              </a:extLst>
            </p:cNvPr>
            <p:cNvSpPr/>
            <p:nvPr/>
          </p:nvSpPr>
          <p:spPr>
            <a:xfrm flipH="1">
              <a:off x="5950252" y="3254943"/>
              <a:ext cx="552727" cy="520678"/>
            </a:xfrm>
            <a:prstGeom prst="wedgeEllipseCallout">
              <a:avLst>
                <a:gd name="adj1" fmla="val 93984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70%</a:t>
              </a:r>
            </a:p>
          </p:txBody>
        </p:sp>
        <p:sp>
          <p:nvSpPr>
            <p:cNvPr id="37" name="Balão de Fala: Oval 36">
              <a:extLst>
                <a:ext uri="{FF2B5EF4-FFF2-40B4-BE49-F238E27FC236}">
                  <a16:creationId xmlns:a16="http://schemas.microsoft.com/office/drawing/2014/main" id="{A15DD9B2-3140-4165-B4A6-FC9C98BE38AF}"/>
                </a:ext>
              </a:extLst>
            </p:cNvPr>
            <p:cNvSpPr/>
            <p:nvPr/>
          </p:nvSpPr>
          <p:spPr>
            <a:xfrm flipH="1">
              <a:off x="4123040" y="3324315"/>
              <a:ext cx="552727" cy="520678"/>
            </a:xfrm>
            <a:prstGeom prst="wedgeEllipseCallout">
              <a:avLst>
                <a:gd name="adj1" fmla="val 102255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74%</a:t>
              </a:r>
            </a:p>
          </p:txBody>
        </p:sp>
        <p:sp>
          <p:nvSpPr>
            <p:cNvPr id="38" name="Balão de Fala: Oval 37">
              <a:extLst>
                <a:ext uri="{FF2B5EF4-FFF2-40B4-BE49-F238E27FC236}">
                  <a16:creationId xmlns:a16="http://schemas.microsoft.com/office/drawing/2014/main" id="{CE03299E-9E52-409F-810F-1EEC9DB1AB4B}"/>
                </a:ext>
              </a:extLst>
            </p:cNvPr>
            <p:cNvSpPr/>
            <p:nvPr/>
          </p:nvSpPr>
          <p:spPr>
            <a:xfrm flipH="1">
              <a:off x="2245001" y="3254943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75%</a:t>
              </a:r>
            </a:p>
          </p:txBody>
        </p:sp>
        <p:sp>
          <p:nvSpPr>
            <p:cNvPr id="39" name="Balão de Fala: Oval 38">
              <a:extLst>
                <a:ext uri="{FF2B5EF4-FFF2-40B4-BE49-F238E27FC236}">
                  <a16:creationId xmlns:a16="http://schemas.microsoft.com/office/drawing/2014/main" id="{8B747922-C4B4-406F-8310-3F6FB9B79E03}"/>
                </a:ext>
              </a:extLst>
            </p:cNvPr>
            <p:cNvSpPr/>
            <p:nvPr/>
          </p:nvSpPr>
          <p:spPr>
            <a:xfrm flipH="1">
              <a:off x="2276952" y="5096942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16%</a:t>
              </a:r>
            </a:p>
          </p:txBody>
        </p:sp>
        <p:sp>
          <p:nvSpPr>
            <p:cNvPr id="40" name="Balão de Fala: Oval 39">
              <a:extLst>
                <a:ext uri="{FF2B5EF4-FFF2-40B4-BE49-F238E27FC236}">
                  <a16:creationId xmlns:a16="http://schemas.microsoft.com/office/drawing/2014/main" id="{CAB981C7-92EF-4ACD-AB82-3CFF17561C0B}"/>
                </a:ext>
              </a:extLst>
            </p:cNvPr>
            <p:cNvSpPr/>
            <p:nvPr/>
          </p:nvSpPr>
          <p:spPr>
            <a:xfrm flipH="1">
              <a:off x="4128998" y="5004758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17%</a:t>
              </a:r>
            </a:p>
          </p:txBody>
        </p:sp>
        <p:sp>
          <p:nvSpPr>
            <p:cNvPr id="41" name="Balão de Fala: Oval 40">
              <a:extLst>
                <a:ext uri="{FF2B5EF4-FFF2-40B4-BE49-F238E27FC236}">
                  <a16:creationId xmlns:a16="http://schemas.microsoft.com/office/drawing/2014/main" id="{F0E79144-3042-4F5A-B80B-6EA3DB22179D}"/>
                </a:ext>
              </a:extLst>
            </p:cNvPr>
            <p:cNvSpPr/>
            <p:nvPr/>
          </p:nvSpPr>
          <p:spPr>
            <a:xfrm flipH="1">
              <a:off x="5932728" y="4833134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23%</a:t>
              </a:r>
            </a:p>
          </p:txBody>
        </p:sp>
        <p:sp>
          <p:nvSpPr>
            <p:cNvPr id="42" name="Balão de Fala: Oval 41">
              <a:extLst>
                <a:ext uri="{FF2B5EF4-FFF2-40B4-BE49-F238E27FC236}">
                  <a16:creationId xmlns:a16="http://schemas.microsoft.com/office/drawing/2014/main" id="{D72C034B-100A-4C34-8391-7D3AA6384BCC}"/>
                </a:ext>
              </a:extLst>
            </p:cNvPr>
            <p:cNvSpPr/>
            <p:nvPr/>
          </p:nvSpPr>
          <p:spPr>
            <a:xfrm flipH="1">
              <a:off x="9709432" y="3338227"/>
              <a:ext cx="552727" cy="520678"/>
            </a:xfrm>
            <a:prstGeom prst="wedgeEllipseCallout">
              <a:avLst>
                <a:gd name="adj1" fmla="val 93984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70%</a:t>
              </a:r>
            </a:p>
          </p:txBody>
        </p:sp>
        <p:sp>
          <p:nvSpPr>
            <p:cNvPr id="43" name="Balão de Fala: Oval 42">
              <a:extLst>
                <a:ext uri="{FF2B5EF4-FFF2-40B4-BE49-F238E27FC236}">
                  <a16:creationId xmlns:a16="http://schemas.microsoft.com/office/drawing/2014/main" id="{359D6667-4268-4A5A-9D2A-87727FB773AF}"/>
                </a:ext>
              </a:extLst>
            </p:cNvPr>
            <p:cNvSpPr/>
            <p:nvPr/>
          </p:nvSpPr>
          <p:spPr>
            <a:xfrm flipH="1">
              <a:off x="9716209" y="4761632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23%</a:t>
              </a:r>
            </a:p>
          </p:txBody>
        </p:sp>
        <p:sp>
          <p:nvSpPr>
            <p:cNvPr id="44" name="Balão de Fala: Oval 43">
              <a:extLst>
                <a:ext uri="{FF2B5EF4-FFF2-40B4-BE49-F238E27FC236}">
                  <a16:creationId xmlns:a16="http://schemas.microsoft.com/office/drawing/2014/main" id="{8FA30236-5C11-4449-8C01-42877F59B30E}"/>
                </a:ext>
              </a:extLst>
            </p:cNvPr>
            <p:cNvSpPr/>
            <p:nvPr/>
          </p:nvSpPr>
          <p:spPr>
            <a:xfrm flipH="1">
              <a:off x="11594246" y="3237014"/>
              <a:ext cx="552727" cy="520678"/>
            </a:xfrm>
            <a:prstGeom prst="wedgeEllipseCallout">
              <a:avLst>
                <a:gd name="adj1" fmla="val 93984"/>
                <a:gd name="adj2" fmla="val -128"/>
              </a:avLst>
            </a:prstGeom>
            <a:solidFill>
              <a:schemeClr val="bg1"/>
            </a:solidFill>
            <a:ln>
              <a:solidFill>
                <a:srgbClr val="354C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354CB4"/>
                  </a:solidFill>
                </a:rPr>
                <a:t>70%</a:t>
              </a:r>
            </a:p>
          </p:txBody>
        </p:sp>
        <p:sp>
          <p:nvSpPr>
            <p:cNvPr id="46" name="Balão de Fala: Oval 45">
              <a:extLst>
                <a:ext uri="{FF2B5EF4-FFF2-40B4-BE49-F238E27FC236}">
                  <a16:creationId xmlns:a16="http://schemas.microsoft.com/office/drawing/2014/main" id="{9609C53A-E48A-4FD2-8F18-61BAB9DFFD36}"/>
                </a:ext>
              </a:extLst>
            </p:cNvPr>
            <p:cNvSpPr/>
            <p:nvPr/>
          </p:nvSpPr>
          <p:spPr>
            <a:xfrm flipH="1">
              <a:off x="11577933" y="4899649"/>
              <a:ext cx="552727" cy="520678"/>
            </a:xfrm>
            <a:prstGeom prst="wedgeEllipseCallout">
              <a:avLst>
                <a:gd name="adj1" fmla="val 88469"/>
                <a:gd name="adj2" fmla="val 2799"/>
              </a:avLst>
            </a:prstGeom>
            <a:solidFill>
              <a:schemeClr val="bg1"/>
            </a:solidFill>
            <a:ln>
              <a:solidFill>
                <a:srgbClr val="9D5EA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pt-BR" sz="2000" b="1" dirty="0">
                  <a:solidFill>
                    <a:srgbClr val="9D5EAF"/>
                  </a:solidFill>
                </a:rPr>
                <a:t>21%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478280" y="6893594"/>
            <a:ext cx="21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1441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/>
      </a:spPr>
      <a:bodyPr rtlCol="0" anchor="ctr"/>
      <a:lstStyle>
        <a:defPPr algn="ctr">
          <a:defRPr sz="2400" dirty="0" smtClean="0">
            <a:solidFill>
              <a:srgbClr val="FF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2058</Words>
  <Application>Microsoft Office PowerPoint</Application>
  <PresentationFormat>Custom</PresentationFormat>
  <Paragraphs>467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Helvetica Neue Medium</vt:lpstr>
      <vt:lpstr>Impact</vt:lpstr>
      <vt:lpstr>Open Sans Light</vt:lpstr>
      <vt:lpstr>Times New Roman</vt:lpstr>
      <vt:lpstr>Verdana</vt:lpstr>
      <vt:lpstr>Wingdings</vt:lpstr>
      <vt:lpstr>Office Theme</vt:lpstr>
      <vt:lpstr>PowerPoint Presentation</vt:lpstr>
      <vt:lpstr>Especificações Técnicas</vt:lpstr>
      <vt:lpstr>Perfil da Amostra</vt:lpstr>
      <vt:lpstr>PowerPoint Presentation</vt:lpstr>
      <vt:lpstr>Resultados</vt:lpstr>
      <vt:lpstr>PowerPoint Presentation</vt:lpstr>
      <vt:lpstr>MULHERES NA POLÍTICA E NOS ESPAÇOS DE TOMADA DE DECISÃO</vt:lpstr>
      <vt:lpstr>PowerPoint Presentation</vt:lpstr>
      <vt:lpstr>PowerPoint Presentation</vt:lpstr>
      <vt:lpstr>PowerPoint Presentation</vt:lpstr>
      <vt:lpstr>IMPORTÂNCIA QUE O GOVERNO FEDERAL DEVE CONFERIR PARA 15 MEDIDAS DE 5 ÁREAS ESPECÍFICAS</vt:lpstr>
      <vt:lpstr>PowerPoint Presentation</vt:lpstr>
      <vt:lpstr>PowerPoint Presentation</vt:lpstr>
      <vt:lpstr>SAÚDE</vt:lpstr>
      <vt:lpstr>PowerPoint Presentation</vt:lpstr>
      <vt:lpstr>SEGURANÇA</vt:lpstr>
      <vt:lpstr>PowerPoint Presentation</vt:lpstr>
      <vt:lpstr>EDUCAÇÃO</vt:lpstr>
      <vt:lpstr>PowerPoint Presentation</vt:lpstr>
      <vt:lpstr>TRANSPORTE PÚBLICO</vt:lpstr>
      <vt:lpstr>PowerPoint Presentation</vt:lpstr>
      <vt:lpstr>IGUALDADE ENTRE HOMENS E MULHERES</vt:lpstr>
      <vt:lpstr>PowerPoint Presentation</vt:lpstr>
      <vt:lpstr>PowerPoint Presentation</vt:lpstr>
      <vt:lpstr>APRENDIZADOS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Juliana Rodrigues</dc:creator>
  <cp:lastModifiedBy>Isabel Clavelin</cp:lastModifiedBy>
  <cp:revision>537</cp:revision>
  <cp:lastPrinted>2018-09-14T10:52:59Z</cp:lastPrinted>
  <dcterms:created xsi:type="dcterms:W3CDTF">2014-09-22T21:40:35Z</dcterms:created>
  <dcterms:modified xsi:type="dcterms:W3CDTF">2018-09-14T10:53:02Z</dcterms:modified>
</cp:coreProperties>
</file>